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7"/>
  </p:notesMasterIdLst>
  <p:sldIdLst>
    <p:sldId id="256" r:id="rId2"/>
    <p:sldId id="258" r:id="rId3"/>
    <p:sldId id="281" r:id="rId4"/>
    <p:sldId id="282" r:id="rId5"/>
    <p:sldId id="283" r:id="rId6"/>
    <p:sldId id="284" r:id="rId7"/>
    <p:sldId id="285" r:id="rId8"/>
    <p:sldId id="257" r:id="rId9"/>
    <p:sldId id="260" r:id="rId10"/>
    <p:sldId id="262" r:id="rId11"/>
    <p:sldId id="261" r:id="rId12"/>
    <p:sldId id="263"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274" r:id="rId38"/>
    <p:sldId id="266" r:id="rId39"/>
    <p:sldId id="288" r:id="rId40"/>
    <p:sldId id="280" r:id="rId41"/>
    <p:sldId id="267" r:id="rId42"/>
    <p:sldId id="269" r:id="rId43"/>
    <p:sldId id="270" r:id="rId44"/>
    <p:sldId id="271" r:id="rId45"/>
    <p:sldId id="272" r:id="rId46"/>
    <p:sldId id="275" r:id="rId47"/>
    <p:sldId id="276" r:id="rId48"/>
    <p:sldId id="277" r:id="rId49"/>
    <p:sldId id="286" r:id="rId50"/>
    <p:sldId id="287" r:id="rId51"/>
    <p:sldId id="314" r:id="rId52"/>
    <p:sldId id="313" r:id="rId53"/>
    <p:sldId id="278" r:id="rId54"/>
    <p:sldId id="316" r:id="rId55"/>
    <p:sldId id="27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56" y="-9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1083034685917115"/>
          <c:y val="2.8252405949256338E-2"/>
          <c:w val="0.70584458345643175"/>
          <c:h val="0.70681539807524052"/>
        </c:manualLayout>
      </c:layout>
      <c:lineChart>
        <c:grouping val="standard"/>
        <c:varyColors val="0"/>
        <c:ser>
          <c:idx val="0"/>
          <c:order val="0"/>
          <c:marker>
            <c:symbol val="none"/>
          </c:marker>
          <c:cat>
            <c:strRef>
              <c:f>Sheet1!$C$2:$C$12</c:f>
              <c:strCache>
                <c:ptCount val="11"/>
                <c:pt idx="0">
                  <c:v>08/22  12Z</c:v>
                </c:pt>
                <c:pt idx="1">
                  <c:v>08/23  00Z</c:v>
                </c:pt>
                <c:pt idx="2">
                  <c:v>08/23  12Z</c:v>
                </c:pt>
                <c:pt idx="3">
                  <c:v>08/24  00Z</c:v>
                </c:pt>
                <c:pt idx="4">
                  <c:v>08/24 12Z</c:v>
                </c:pt>
                <c:pt idx="5">
                  <c:v>08/25  00Z</c:v>
                </c:pt>
                <c:pt idx="6">
                  <c:v>08/25  12Z</c:v>
                </c:pt>
                <c:pt idx="7">
                  <c:v>08/26  00Z</c:v>
                </c:pt>
                <c:pt idx="8">
                  <c:v>08/26  12Z</c:v>
                </c:pt>
                <c:pt idx="9">
                  <c:v>08/27  00Z</c:v>
                </c:pt>
                <c:pt idx="10">
                  <c:v>08/27  12Z</c:v>
                </c:pt>
              </c:strCache>
            </c:strRef>
          </c:cat>
          <c:val>
            <c:numRef>
              <c:f>Sheet1!$D$2:$D$12</c:f>
              <c:numCache>
                <c:formatCode>General</c:formatCode>
                <c:ptCount val="11"/>
                <c:pt idx="0">
                  <c:v>40</c:v>
                </c:pt>
                <c:pt idx="1">
                  <c:v>40</c:v>
                </c:pt>
                <c:pt idx="2">
                  <c:v>35</c:v>
                </c:pt>
                <c:pt idx="3">
                  <c:v>40</c:v>
                </c:pt>
                <c:pt idx="4">
                  <c:v>50</c:v>
                </c:pt>
                <c:pt idx="5">
                  <c:v>55</c:v>
                </c:pt>
                <c:pt idx="6">
                  <c:v>50</c:v>
                </c:pt>
                <c:pt idx="7">
                  <c:v>50</c:v>
                </c:pt>
                <c:pt idx="8">
                  <c:v>55</c:v>
                </c:pt>
                <c:pt idx="9">
                  <c:v>55</c:v>
                </c:pt>
                <c:pt idx="10">
                  <c:v>55</c:v>
                </c:pt>
              </c:numCache>
            </c:numRef>
          </c:val>
          <c:smooth val="0"/>
        </c:ser>
        <c:dLbls>
          <c:showLegendKey val="0"/>
          <c:showVal val="0"/>
          <c:showCatName val="0"/>
          <c:showSerName val="0"/>
          <c:showPercent val="0"/>
          <c:showBubbleSize val="0"/>
        </c:dLbls>
        <c:marker val="1"/>
        <c:smooth val="0"/>
        <c:axId val="104969344"/>
        <c:axId val="114835840"/>
      </c:lineChart>
      <c:catAx>
        <c:axId val="104969344"/>
        <c:scaling>
          <c:orientation val="minMax"/>
        </c:scaling>
        <c:delete val="0"/>
        <c:axPos val="b"/>
        <c:title>
          <c:tx>
            <c:rich>
              <a:bodyPr/>
              <a:lstStyle/>
              <a:p>
                <a:pPr>
                  <a:defRPr/>
                </a:pPr>
                <a:r>
                  <a:rPr lang="en-US"/>
                  <a:t>Dates</a:t>
                </a:r>
              </a:p>
            </c:rich>
          </c:tx>
          <c:overlay val="0"/>
        </c:title>
        <c:majorTickMark val="out"/>
        <c:minorTickMark val="none"/>
        <c:tickLblPos val="nextTo"/>
        <c:spPr>
          <a:ln w="6350">
            <a:solidFill>
              <a:schemeClr val="tx1"/>
            </a:solidFill>
          </a:ln>
        </c:spPr>
        <c:txPr>
          <a:bodyPr/>
          <a:lstStyle/>
          <a:p>
            <a:pPr>
              <a:defRPr sz="1600" b="1" i="0" baseline="0"/>
            </a:pPr>
            <a:endParaRPr lang="en-US"/>
          </a:p>
        </c:txPr>
        <c:crossAx val="114835840"/>
        <c:crosses val="autoZero"/>
        <c:auto val="1"/>
        <c:lblAlgn val="ctr"/>
        <c:lblOffset val="100"/>
        <c:noMultiLvlLbl val="0"/>
      </c:catAx>
      <c:valAx>
        <c:axId val="114835840"/>
        <c:scaling>
          <c:orientation val="minMax"/>
          <c:max val="60"/>
          <c:min val="30"/>
        </c:scaling>
        <c:delete val="0"/>
        <c:axPos val="l"/>
        <c:title>
          <c:tx>
            <c:rich>
              <a:bodyPr rot="-5400000" vert="horz"/>
              <a:lstStyle/>
              <a:p>
                <a:pPr>
                  <a:defRPr sz="1800"/>
                </a:pPr>
                <a:r>
                  <a:rPr lang="en-US" sz="1800" dirty="0"/>
                  <a:t>Intensity</a:t>
                </a:r>
                <a:r>
                  <a:rPr lang="en-US" sz="1800" baseline="0" dirty="0"/>
                  <a:t> </a:t>
                </a:r>
                <a:r>
                  <a:rPr lang="en-US" sz="1800" baseline="0" dirty="0" smtClean="0"/>
                  <a:t>(KNOTS)</a:t>
                </a:r>
                <a:endParaRPr lang="en-US" sz="1800" dirty="0"/>
              </a:p>
            </c:rich>
          </c:tx>
          <c:layout>
            <c:manualLayout>
              <c:xMode val="edge"/>
              <c:yMode val="edge"/>
              <c:x val="2.1400709903105521E-2"/>
              <c:y val="0.22170255990728435"/>
            </c:manualLayout>
          </c:layout>
          <c:overlay val="0"/>
        </c:title>
        <c:numFmt formatCode="General" sourceLinked="1"/>
        <c:majorTickMark val="out"/>
        <c:minorTickMark val="none"/>
        <c:tickLblPos val="nextTo"/>
        <c:spPr>
          <a:ln>
            <a:solidFill>
              <a:sysClr val="windowText" lastClr="000000"/>
            </a:solidFill>
          </a:ln>
        </c:spPr>
        <c:txPr>
          <a:bodyPr/>
          <a:lstStyle/>
          <a:p>
            <a:pPr>
              <a:defRPr b="1" i="0" baseline="0"/>
            </a:pPr>
            <a:endParaRPr lang="en-US"/>
          </a:p>
        </c:txPr>
        <c:crossAx val="104969344"/>
        <c:crosses val="autoZero"/>
        <c:crossBetween val="between"/>
      </c:valAx>
    </c:plotArea>
    <c:plotVisOnly val="1"/>
    <c:dispBlanksAs val="gap"/>
    <c:showDLblsOverMax val="0"/>
  </c:chart>
  <c:spPr>
    <a:noFill/>
    <a:ln w="12700"/>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E9F66-0C68-4521-A5C2-8FAADDDB0E78}" type="datetimeFigureOut">
              <a:rPr lang="en-US" smtClean="0"/>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11674-F147-43C3-A485-8FE355557725}" type="slidenum">
              <a:rPr lang="en-US" smtClean="0"/>
              <a:t>‹#›</a:t>
            </a:fld>
            <a:endParaRPr lang="en-US"/>
          </a:p>
        </p:txBody>
      </p:sp>
    </p:spTree>
    <p:extLst>
      <p:ext uri="{BB962C8B-B14F-4D97-AF65-F5344CB8AC3E}">
        <p14:creationId xmlns:p14="http://schemas.microsoft.com/office/powerpoint/2010/main" val="17890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A9DA71-58F8-493A-B686-C75D7F7B8DF7}" type="slidenum">
              <a:rPr lang="en-US" smtClean="0"/>
              <a:pPr eaLnBrk="1" hangingPunct="1"/>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4A1483-B602-493F-B16A-D4818A0A0DFF}"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1D1F99-9247-4490-9B8A-D20E0F3FC68C}" type="slidenum">
              <a:rPr lang="en-US" smtClean="0"/>
              <a:pPr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3B323D-311A-48BF-B7D8-206096093F3D}"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7A5B1D-2468-4877-B0E5-ACC5BF9BD91F}" type="slidenum">
              <a:rPr lang="en-US" smtClean="0"/>
              <a:pPr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7C89F1-A9EE-403C-ACD8-F6049CA67084}" type="slidenum">
              <a:rPr lang="en-US" smtClean="0"/>
              <a:pPr eaLnBrk="1" hangingPunct="1"/>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62468" name="Slide Number Placeholder 3"/>
          <p:cNvSpPr>
            <a:spLocks noGrp="1"/>
          </p:cNvSpPr>
          <p:nvPr>
            <p:ph type="sldNum" sz="quarter" idx="5"/>
          </p:nvPr>
        </p:nvSpPr>
        <p:spPr>
          <a:noFill/>
        </p:spPr>
        <p:txBody>
          <a:bodyPr/>
          <a:lstStyle/>
          <a:p>
            <a:fld id="{9FFC487A-76B1-4367-B1E0-B00099F30828}" type="slidenum">
              <a:rPr lang="en-US" smtClean="0"/>
              <a:pPr/>
              <a:t>27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BCB62C14-62D1-4BBC-B5ED-891F193153DC}" type="slidenum">
              <a:rPr lang="en-US" smtClean="0"/>
              <a:pPr/>
              <a:t>36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1674-F147-43C3-A485-8FE355557725}" type="slidenum">
              <a:rPr lang="en-US" smtClean="0"/>
              <a:t>44</a:t>
            </a:fld>
            <a:endParaRPr lang="en-US"/>
          </a:p>
        </p:txBody>
      </p:sp>
    </p:spTree>
    <p:extLst>
      <p:ext uri="{BB962C8B-B14F-4D97-AF65-F5344CB8AC3E}">
        <p14:creationId xmlns:p14="http://schemas.microsoft.com/office/powerpoint/2010/main" val="293991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AABB5B-ABC0-4E7E-B041-E4CCE7B9E85B}" type="datetime1">
              <a:rPr lang="en-US" smtClean="0"/>
              <a:t>3/6/2013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56E275-4A9B-4B0B-90A0-C857D1AE1B0F}" type="datetime1">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17F468-EC38-4382-81B3-98B10FBB17C6}" type="datetime1">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AAB0CF30-A7D6-4FA7-B026-7CD1D612E1BE}" type="datetime1">
              <a:rPr lang="en-US" smtClean="0"/>
              <a:t>3/6/2013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5D99B97-CCE1-469A-A2F6-CDE37AB080DC}" type="slidenum">
              <a:rPr lang="en-US"/>
              <a:pPr>
                <a:defRPr/>
              </a:pPr>
              <a:t>‹#›</a:t>
            </a:fld>
            <a:endParaRPr lang="en-US"/>
          </a:p>
        </p:txBody>
      </p:sp>
    </p:spTree>
    <p:extLst>
      <p:ext uri="{BB962C8B-B14F-4D97-AF65-F5344CB8AC3E}">
        <p14:creationId xmlns:p14="http://schemas.microsoft.com/office/powerpoint/2010/main" val="224272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71EE4C8-1A84-4BAA-9348-9838F23E8F49}" type="datetime1">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4563B0-E1EF-4A62-8178-AED2E3E7F85C}" type="datetime1">
              <a:rPr lang="en-US" smtClean="0"/>
              <a:t>3/6/2013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B82E1A-A6C3-4C6F-80E3-7FBE79E532DD}" type="datetime1">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5E2A9D0-D04B-4D6A-9681-D7B4D6A5528E}" type="datetime1">
              <a:rPr lang="en-US" smtClean="0"/>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F9922B-0220-4F9E-B1FF-02FCFF339BDA}" type="datetime1">
              <a:rPr lang="en-US" smtClean="0"/>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D5A24-DDC3-451E-94D1-EBF2BD651078}" type="datetime1">
              <a:rPr lang="en-US" smtClean="0"/>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D5AE6E-AB78-45BE-B10D-292115DC2B2E}" type="datetime1">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065F3A-6CB1-45D4-AA67-6D5AA21D2A4D}" type="datetime1">
              <a:rPr lang="en-US" smtClean="0"/>
              <a:t>3/6/2013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8D8DCF1-2726-4A98-B827-1F363F0B100E}" type="datetime1">
              <a:rPr lang="en-US" smtClean="0"/>
              <a:t>3/6/2013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94488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solidFill>
                  <a:srgbClr val="C00000"/>
                </a:solidFill>
                <a:effectLst>
                  <a:outerShdw blurRad="50800" dist="39000" dir="5460000" algn="tl">
                    <a:srgbClr val="000000">
                      <a:alpha val="38000"/>
                    </a:srgbClr>
                  </a:outerShdw>
                </a:effectLst>
              </a:rPr>
              <a:t>    </a:t>
            </a:r>
            <a:r>
              <a:rPr lang="en-US" sz="3600" b="1" cap="none" spc="0" dirty="0" smtClean="0">
                <a:ln w="11430"/>
                <a:solidFill>
                  <a:srgbClr val="C00000"/>
                </a:solidFill>
                <a:effectLst>
                  <a:outerShdw blurRad="50800" dist="39000" dir="5460000" algn="tl">
                    <a:srgbClr val="000000">
                      <a:alpha val="38000"/>
                    </a:srgbClr>
                  </a:outerShdw>
                </a:effectLst>
              </a:rPr>
              <a:t>USE OF </a:t>
            </a:r>
            <a:r>
              <a:rPr lang="en-US" sz="3600" b="1" dirty="0">
                <a:ln w="11430"/>
                <a:solidFill>
                  <a:srgbClr val="C00000"/>
                </a:solidFill>
                <a:effectLst>
                  <a:outerShdw blurRad="50800" dist="39000" dir="5460000" algn="tl">
                    <a:srgbClr val="000000">
                      <a:alpha val="38000"/>
                    </a:srgbClr>
                  </a:outerShdw>
                </a:effectLst>
              </a:rPr>
              <a:t>A</a:t>
            </a:r>
            <a:r>
              <a:rPr lang="en-US" sz="3600" b="1" cap="none" spc="0" dirty="0" smtClean="0">
                <a:ln w="11430"/>
                <a:solidFill>
                  <a:srgbClr val="C00000"/>
                </a:solidFill>
                <a:effectLst>
                  <a:outerShdw blurRad="50800" dist="39000" dir="5460000" algn="tl">
                    <a:srgbClr val="000000">
                      <a:alpha val="38000"/>
                    </a:srgbClr>
                  </a:outerShdw>
                </a:effectLst>
              </a:rPr>
              <a:t> MODIFIED </a:t>
            </a:r>
            <a:r>
              <a:rPr lang="en-US" sz="3600" b="1" cap="none" spc="0" dirty="0">
                <a:ln w="11430"/>
                <a:solidFill>
                  <a:srgbClr val="C00000"/>
                </a:solidFill>
                <a:effectLst>
                  <a:outerShdw blurRad="50800" dist="39000" dir="5460000" algn="tl">
                    <a:srgbClr val="000000">
                      <a:alpha val="38000"/>
                    </a:srgbClr>
                  </a:outerShdw>
                </a:effectLst>
              </a:rPr>
              <a:t>SHIPS </a:t>
            </a:r>
            <a:r>
              <a:rPr lang="en-US" sz="3600" b="1" cap="none" spc="0" dirty="0" smtClean="0">
                <a:ln w="11430"/>
                <a:solidFill>
                  <a:srgbClr val="C00000"/>
                </a:solidFill>
                <a:effectLst>
                  <a:outerShdw blurRad="50800" dist="39000" dir="5460000" algn="tl">
                    <a:srgbClr val="000000">
                      <a:alpha val="38000"/>
                    </a:srgbClr>
                  </a:outerShdw>
                </a:effectLst>
              </a:rPr>
              <a:t>ALGORITHM FOR HURRICANE INTENSITY FORECASTS</a:t>
            </a:r>
            <a:endParaRPr lang="en-US" sz="3600" b="1" cap="none" spc="0" dirty="0">
              <a:ln w="11430"/>
              <a:solidFill>
                <a:srgbClr val="C00000"/>
              </a:solidFill>
              <a:effectLst>
                <a:outerShdw blurRad="50800" dist="39000" dir="5460000" algn="tl">
                  <a:srgbClr val="000000">
                    <a:alpha val="38000"/>
                  </a:srgbClr>
                </a:outerShdw>
              </a:effectLst>
            </a:endParaRPr>
          </a:p>
        </p:txBody>
      </p:sp>
      <p:sp>
        <p:nvSpPr>
          <p:cNvPr id="6" name="Rectangle 5"/>
          <p:cNvSpPr/>
          <p:nvPr/>
        </p:nvSpPr>
        <p:spPr>
          <a:xfrm>
            <a:off x="762000" y="6416853"/>
            <a:ext cx="5715000" cy="461665"/>
          </a:xfrm>
          <a:prstGeom prst="rect">
            <a:avLst/>
          </a:prstGeom>
        </p:spPr>
        <p:txBody>
          <a:bodyPr wrap="square">
            <a:spAutoFit/>
          </a:bodyPr>
          <a:lstStyle/>
          <a:p>
            <a:r>
              <a:rPr lang="en-US" sz="2400" dirty="0">
                <a:solidFill>
                  <a:srgbClr val="FF0000"/>
                </a:solidFill>
              </a:rPr>
              <a:t>Authors:  </a:t>
            </a:r>
            <a:r>
              <a:rPr lang="en-US" sz="2400" dirty="0" err="1">
                <a:solidFill>
                  <a:srgbClr val="FF0000"/>
                </a:solidFill>
              </a:rPr>
              <a:t>T.N.Krishnamurti</a:t>
            </a:r>
            <a:r>
              <a:rPr lang="en-US" sz="2400" dirty="0">
                <a:solidFill>
                  <a:srgbClr val="FF0000"/>
                </a:solidFill>
              </a:rPr>
              <a:t> and </a:t>
            </a:r>
            <a:r>
              <a:rPr lang="en-US" sz="2400" dirty="0" err="1">
                <a:solidFill>
                  <a:srgbClr val="FF0000"/>
                </a:solidFill>
              </a:rPr>
              <a:t>Amit</a:t>
            </a:r>
            <a:r>
              <a:rPr lang="en-US" sz="2400" dirty="0">
                <a:solidFill>
                  <a:srgbClr val="FF0000"/>
                </a:solidFill>
              </a:rPr>
              <a:t> </a:t>
            </a:r>
            <a:r>
              <a:rPr lang="en-US" sz="2400" dirty="0" err="1">
                <a:solidFill>
                  <a:srgbClr val="FF0000"/>
                </a:solidFill>
              </a:rPr>
              <a:t>Bhardwaj</a:t>
            </a:r>
            <a:endParaRPr lang="en-US" sz="2400" dirty="0">
              <a:solidFill>
                <a:srgbClr val="FF0000"/>
              </a:solidFill>
            </a:endParaRPr>
          </a:p>
        </p:txBody>
      </p:sp>
      <p:sp>
        <p:nvSpPr>
          <p:cNvPr id="7" name="Rectangle 6"/>
          <p:cNvSpPr/>
          <p:nvPr/>
        </p:nvSpPr>
        <p:spPr>
          <a:xfrm>
            <a:off x="0" y="3429000"/>
            <a:ext cx="8763000" cy="2517612"/>
          </a:xfrm>
          <a:prstGeom prst="rect">
            <a:avLst/>
          </a:prstGeom>
        </p:spPr>
        <p:txBody>
          <a:bodyPr wrap="square">
            <a:spAutoFit/>
          </a:bodyPr>
          <a:lstStyle/>
          <a:p>
            <a:pPr marL="274320" indent="-274320" algn="ctr" fontAlgn="auto">
              <a:spcBef>
                <a:spcPct val="20000"/>
              </a:spcBef>
              <a:spcAft>
                <a:spcPts val="0"/>
              </a:spcAft>
              <a:buClr>
                <a:schemeClr val="accent3"/>
              </a:buClr>
              <a:buSzPct val="95000"/>
              <a:defRPr/>
            </a:pPr>
            <a:r>
              <a:rPr lang="en-US" sz="2800" b="1" dirty="0">
                <a:latin typeface="Times New Roman" pitchFamily="18" charset="0"/>
                <a:cs typeface="Times New Roman" pitchFamily="18" charset="0"/>
              </a:rPr>
              <a:t>T. N. </a:t>
            </a:r>
            <a:r>
              <a:rPr lang="en-US" sz="2800" b="1" dirty="0" err="1" smtClean="0">
                <a:latin typeface="Times New Roman" pitchFamily="18" charset="0"/>
                <a:cs typeface="Times New Roman" pitchFamily="18" charset="0"/>
              </a:rPr>
              <a:t>Krishnamurti</a:t>
            </a:r>
            <a:endParaRPr lang="en-US" sz="2800" b="1" dirty="0" smtClean="0">
              <a:latin typeface="Times New Roman" pitchFamily="18" charset="0"/>
              <a:cs typeface="Times New Roman" pitchFamily="18" charset="0"/>
            </a:endParaRPr>
          </a:p>
          <a:p>
            <a:pPr marL="274320" indent="-274320" algn="ctr" fontAlgn="auto">
              <a:spcBef>
                <a:spcPct val="20000"/>
              </a:spcBef>
              <a:spcAft>
                <a:spcPts val="0"/>
              </a:spcAft>
              <a:buClr>
                <a:schemeClr val="accent3"/>
              </a:buClr>
              <a:buSzPct val="95000"/>
              <a:defRPr/>
            </a:pPr>
            <a:r>
              <a:rPr lang="en-US" sz="28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Department of Earth ,Ocean and Atmospheric Science</a:t>
            </a:r>
          </a:p>
          <a:p>
            <a:pPr marL="274320" indent="-274320" algn="ctr" fontAlgn="auto">
              <a:spcBef>
                <a:spcPct val="20000"/>
              </a:spcBef>
              <a:spcAft>
                <a:spcPts val="0"/>
              </a:spcAft>
              <a:buClr>
                <a:schemeClr val="accent3"/>
              </a:buClr>
              <a:buSzPct val="95000"/>
              <a:defRPr/>
            </a:pPr>
            <a:r>
              <a:rPr lang="en-US" sz="2000" b="1" dirty="0" smtClean="0">
                <a:latin typeface="Times New Roman" pitchFamily="18" charset="0"/>
                <a:cs typeface="Times New Roman" pitchFamily="18" charset="0"/>
              </a:rPr>
              <a:t>FLORIDA STATE UNIVERSITY</a:t>
            </a:r>
          </a:p>
          <a:p>
            <a:pPr marL="274320" indent="-274320" algn="ctr" fontAlgn="auto">
              <a:spcBef>
                <a:spcPct val="20000"/>
              </a:spcBef>
              <a:spcAft>
                <a:spcPts val="0"/>
              </a:spcAft>
              <a:buClr>
                <a:schemeClr val="accent3"/>
              </a:buClr>
              <a:buSzPct val="95000"/>
              <a:defRPr/>
            </a:pPr>
            <a:endParaRPr lang="en-US" sz="2000" b="1" dirty="0" smtClean="0">
              <a:latin typeface="Times New Roman" pitchFamily="18" charset="0"/>
              <a:cs typeface="Times New Roman" pitchFamily="18" charset="0"/>
            </a:endParaRPr>
          </a:p>
          <a:p>
            <a:pPr marL="274320" indent="-274320" algn="ctr" fontAlgn="auto">
              <a:spcBef>
                <a:spcPct val="20000"/>
              </a:spcBef>
              <a:spcAft>
                <a:spcPts val="0"/>
              </a:spcAft>
              <a:buClr>
                <a:schemeClr val="accent3"/>
              </a:buClr>
              <a:buSzPct val="95000"/>
              <a:defRPr/>
            </a:pPr>
            <a:r>
              <a:rPr lang="en-US" sz="2000" b="1" dirty="0" smtClean="0">
                <a:latin typeface="Times New Roman" pitchFamily="18" charset="0"/>
                <a:cs typeface="Times New Roman" pitchFamily="18" charset="0"/>
              </a:rPr>
              <a:t>67</a:t>
            </a:r>
            <a:r>
              <a:rPr lang="en-US" sz="2000" b="1" baseline="30000" dirty="0" smtClean="0">
                <a:latin typeface="Times New Roman" pitchFamily="18" charset="0"/>
                <a:cs typeface="Times New Roman" pitchFamily="18" charset="0"/>
              </a:rPr>
              <a:t>th</a:t>
            </a:r>
            <a:r>
              <a:rPr lang="en-US" sz="2000" b="1" dirty="0" smtClean="0">
                <a:latin typeface="Times New Roman" pitchFamily="18" charset="0"/>
                <a:cs typeface="Times New Roman" pitchFamily="18" charset="0"/>
              </a:rPr>
              <a:t> IHC/Tropical Cyclone Research</a:t>
            </a:r>
          </a:p>
          <a:p>
            <a:pPr marL="274320" indent="-274320" algn="ctr" fontAlgn="auto">
              <a:spcBef>
                <a:spcPct val="20000"/>
              </a:spcBef>
              <a:spcAft>
                <a:spcPts val="0"/>
              </a:spcAft>
              <a:buClr>
                <a:schemeClr val="accent3"/>
              </a:buClr>
              <a:buSzPct val="95000"/>
              <a:defRPr/>
            </a:pPr>
            <a:r>
              <a:rPr lang="en-US" sz="2000" b="1" dirty="0" smtClean="0">
                <a:latin typeface="Times New Roman" pitchFamily="18" charset="0"/>
                <a:cs typeface="Times New Roman" pitchFamily="18" charset="0"/>
              </a:rPr>
              <a:t>Mar 7 2013</a:t>
            </a:r>
            <a:endParaRPr lang="en-US" sz="2000" b="1" dirty="0">
              <a:latin typeface="Times New Roman" pitchFamily="18" charset="0"/>
              <a:cs typeface="Times New Roman" pitchFamily="18" charset="0"/>
            </a:endParaRPr>
          </a:p>
        </p:txBody>
      </p:sp>
      <p:pic>
        <p:nvPicPr>
          <p:cNvPr id="5" name="Picture 17"/>
          <p:cNvPicPr>
            <a:picLocks noChangeAspect="1" noChangeArrowheads="1"/>
          </p:cNvPicPr>
          <p:nvPr/>
        </p:nvPicPr>
        <p:blipFill>
          <a:blip r:embed="rId2" cstate="print"/>
          <a:srcRect/>
          <a:stretch>
            <a:fillRect/>
          </a:stretch>
        </p:blipFill>
        <p:spPr bwMode="auto">
          <a:xfrm>
            <a:off x="381000" y="5562600"/>
            <a:ext cx="1181100" cy="762000"/>
          </a:xfrm>
          <a:prstGeom prst="rect">
            <a:avLst/>
          </a:prstGeom>
          <a:noFill/>
          <a:ln w="9525">
            <a:noFill/>
            <a:miter lim="800000"/>
            <a:headEnd/>
            <a:tailEnd/>
          </a:ln>
        </p:spPr>
      </p:pic>
      <p:pic>
        <p:nvPicPr>
          <p:cNvPr id="8" name="Picture 4" descr="fsu1"/>
          <p:cNvPicPr>
            <a:picLocks noChangeAspect="1" noChangeArrowheads="1"/>
          </p:cNvPicPr>
          <p:nvPr/>
        </p:nvPicPr>
        <p:blipFill>
          <a:blip r:embed="rId3" cstate="print"/>
          <a:srcRect l="17310" t="23804" r="21980" b="15312"/>
          <a:stretch>
            <a:fillRect/>
          </a:stretch>
        </p:blipFill>
        <p:spPr bwMode="auto">
          <a:xfrm>
            <a:off x="7696200" y="5334000"/>
            <a:ext cx="1219200" cy="11287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26603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2" r="2184" b="2273"/>
          <a:stretch/>
        </p:blipFill>
        <p:spPr bwMode="auto">
          <a:xfrm>
            <a:off x="372583" y="228601"/>
            <a:ext cx="8447567"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38560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4800" y="228600"/>
            <a:ext cx="8686800" cy="6248400"/>
          </a:xfrm>
        </p:spPr>
        <p:txBody>
          <a:bodyPr>
            <a:normAutofit fontScale="70000" lnSpcReduction="20000"/>
          </a:bodyPr>
          <a:lstStyle/>
          <a:p>
            <a:pPr marL="0" indent="0" algn="just">
              <a:buNone/>
            </a:pPr>
            <a:r>
              <a:rPr lang="en-US" sz="3800" b="1" dirty="0" smtClean="0">
                <a:solidFill>
                  <a:schemeClr val="tx2">
                    <a:lumMod val="50000"/>
                  </a:schemeClr>
                </a:solidFill>
                <a:latin typeface="Times New Roman" pitchFamily="18" charset="0"/>
                <a:cs typeface="Times New Roman" pitchFamily="18" charset="0"/>
              </a:rPr>
              <a:t>Towards High-Resolution HWRF implementation in FY2012: A major step towards improving intensity forecast skill and address rapid intensity. </a:t>
            </a:r>
            <a:endParaRPr lang="en-US" sz="2800" dirty="0">
              <a:solidFill>
                <a:srgbClr val="FF0000"/>
              </a:solidFill>
              <a:latin typeface="Times New Roman" pitchFamily="18" charset="0"/>
              <a:cs typeface="Times New Roman" pitchFamily="18" charset="0"/>
            </a:endParaRPr>
          </a:p>
          <a:p>
            <a:pPr marL="0" indent="0" algn="just">
              <a:buNone/>
            </a:pPr>
            <a:r>
              <a:rPr lang="en-US" sz="2800" b="1" dirty="0" smtClean="0">
                <a:solidFill>
                  <a:srgbClr val="C00000"/>
                </a:solidFill>
                <a:latin typeface="Times New Roman" pitchFamily="18" charset="0"/>
                <a:cs typeface="Times New Roman" pitchFamily="18" charset="0"/>
              </a:rPr>
              <a:t>Three</a:t>
            </a:r>
            <a:r>
              <a:rPr lang="en-US" sz="2800" b="1" dirty="0" smtClean="0">
                <a:solidFill>
                  <a:schemeClr val="tx2">
                    <a:lumMod val="50000"/>
                  </a:schemeClr>
                </a:solidFill>
                <a:latin typeface="Times New Roman" pitchFamily="18" charset="0"/>
                <a:cs typeface="Times New Roman" pitchFamily="18" charset="0"/>
              </a:rPr>
              <a:t> </a:t>
            </a:r>
            <a:r>
              <a:rPr lang="en-US" sz="2800" b="1" dirty="0">
                <a:solidFill>
                  <a:schemeClr val="tx2">
                    <a:lumMod val="50000"/>
                  </a:schemeClr>
                </a:solidFill>
                <a:latin typeface="Times New Roman" pitchFamily="18" charset="0"/>
                <a:cs typeface="Times New Roman" pitchFamily="18" charset="0"/>
              </a:rPr>
              <a:t>atmospheric </a:t>
            </a:r>
            <a:r>
              <a:rPr lang="en-US" sz="2800" b="1" dirty="0">
                <a:solidFill>
                  <a:srgbClr val="C00000"/>
                </a:solidFill>
                <a:latin typeface="Times New Roman" pitchFamily="18" charset="0"/>
                <a:cs typeface="Times New Roman" pitchFamily="18" charset="0"/>
              </a:rPr>
              <a:t>telescoping nested domains</a:t>
            </a:r>
            <a:r>
              <a:rPr lang="en-US" sz="2800" b="1" dirty="0" smtClean="0">
                <a:solidFill>
                  <a:schemeClr val="tx2">
                    <a:lumMod val="50000"/>
                  </a:schemeClr>
                </a:solidFill>
                <a:latin typeface="Times New Roman" pitchFamily="18" charset="0"/>
                <a:cs typeface="Times New Roman" pitchFamily="18" charset="0"/>
              </a:rPr>
              <a:t>:</a:t>
            </a:r>
            <a:endParaRPr lang="en-US" sz="2800" b="1" dirty="0">
              <a:solidFill>
                <a:schemeClr val="tx2">
                  <a:lumMod val="50000"/>
                </a:schemeClr>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27km outer domain 75x75 degree</a:t>
            </a:r>
          </a:p>
          <a:p>
            <a:pPr algn="just"/>
            <a:r>
              <a:rPr lang="en-US" sz="2800" b="1" dirty="0">
                <a:latin typeface="Times New Roman" pitchFamily="18" charset="0"/>
                <a:cs typeface="Times New Roman" pitchFamily="18" charset="0"/>
              </a:rPr>
              <a:t>9km intermediate nest ~11x10 degree</a:t>
            </a:r>
          </a:p>
          <a:p>
            <a:pPr algn="just"/>
            <a:r>
              <a:rPr lang="en-US" sz="2800" b="1" dirty="0">
                <a:solidFill>
                  <a:srgbClr val="C00000"/>
                </a:solidFill>
                <a:latin typeface="Times New Roman" pitchFamily="18" charset="0"/>
                <a:cs typeface="Times New Roman" pitchFamily="18" charset="0"/>
              </a:rPr>
              <a:t>3km inner-most nest ~6x5 </a:t>
            </a:r>
            <a:r>
              <a:rPr lang="en-US" sz="2800" b="1" dirty="0" smtClean="0">
                <a:solidFill>
                  <a:srgbClr val="C00000"/>
                </a:solidFill>
                <a:latin typeface="Times New Roman" pitchFamily="18" charset="0"/>
                <a:cs typeface="Times New Roman" pitchFamily="18" charset="0"/>
              </a:rPr>
              <a:t>degree</a:t>
            </a:r>
          </a:p>
          <a:p>
            <a:pPr marL="0" indent="0" algn="just">
              <a:buNone/>
            </a:pPr>
            <a:endParaRPr lang="en-US" sz="2800" b="1" dirty="0">
              <a:solidFill>
                <a:srgbClr val="C00000"/>
              </a:solidFill>
              <a:latin typeface="Times New Roman" pitchFamily="18" charset="0"/>
              <a:cs typeface="Times New Roman" pitchFamily="18" charset="0"/>
            </a:endParaRPr>
          </a:p>
          <a:p>
            <a:pPr marL="0" indent="0" algn="just">
              <a:buNone/>
            </a:pPr>
            <a:r>
              <a:rPr lang="en-US" sz="2800" dirty="0" smtClean="0">
                <a:solidFill>
                  <a:srgbClr val="C00000"/>
                </a:solidFill>
                <a:latin typeface="Times New Roman" pitchFamily="18" charset="0"/>
                <a:cs typeface="Times New Roman" pitchFamily="18" charset="0"/>
              </a:rPr>
              <a:t>The </a:t>
            </a:r>
            <a:r>
              <a:rPr lang="en-US" sz="2800" dirty="0">
                <a:solidFill>
                  <a:srgbClr val="C00000"/>
                </a:solidFill>
                <a:latin typeface="Times New Roman" pitchFamily="18" charset="0"/>
                <a:cs typeface="Times New Roman" pitchFamily="18" charset="0"/>
              </a:rPr>
              <a:t>diagnostic </a:t>
            </a:r>
            <a:r>
              <a:rPr lang="en-US" sz="2800" dirty="0" smtClean="0">
                <a:solidFill>
                  <a:srgbClr val="C00000"/>
                </a:solidFill>
                <a:latin typeface="Times New Roman" pitchFamily="18" charset="0"/>
                <a:cs typeface="Times New Roman" pitchFamily="18" charset="0"/>
              </a:rPr>
              <a:t>parameters </a:t>
            </a:r>
            <a:r>
              <a:rPr lang="en-US" sz="2800" dirty="0" smtClean="0">
                <a:latin typeface="Times New Roman" pitchFamily="18" charset="0"/>
                <a:cs typeface="Times New Roman" pitchFamily="18" charset="0"/>
              </a:rPr>
              <a:t>are computed from HWRF Forecast for many hurricane cases during the </a:t>
            </a:r>
            <a:r>
              <a:rPr lang="en-US" sz="2800" dirty="0" smtClean="0">
                <a:solidFill>
                  <a:srgbClr val="C00000"/>
                </a:solidFill>
                <a:latin typeface="Times New Roman" pitchFamily="18" charset="0"/>
                <a:cs typeface="Times New Roman" pitchFamily="18" charset="0"/>
              </a:rPr>
              <a:t>2010 and 2011</a:t>
            </a:r>
            <a:r>
              <a:rPr lang="en-US" sz="2800" dirty="0" smtClean="0">
                <a:latin typeface="Times New Roman" pitchFamily="18" charset="0"/>
                <a:cs typeface="Times New Roman" pitchFamily="18" charset="0"/>
              </a:rPr>
              <a:t> seasons.  We have used inner nest (3km resolution) data for computation of FSU Diagnostic parameters.</a:t>
            </a:r>
          </a:p>
          <a:p>
            <a:pPr marL="0" indent="0" algn="just">
              <a:buNone/>
            </a:pPr>
            <a:endParaRPr lang="en-US" sz="2800" dirty="0" smtClean="0">
              <a:latin typeface="Times New Roman" pitchFamily="18" charset="0"/>
              <a:cs typeface="Times New Roman" pitchFamily="18" charset="0"/>
            </a:endParaRPr>
          </a:p>
          <a:p>
            <a:pPr marL="0" indent="0" algn="just">
              <a:buNone/>
            </a:pPr>
            <a:r>
              <a:rPr lang="en-US" sz="2800" dirty="0" smtClean="0">
                <a:solidFill>
                  <a:srgbClr val="C00000"/>
                </a:solidFill>
                <a:latin typeface="Times New Roman" pitchFamily="18" charset="0"/>
                <a:cs typeface="Times New Roman" pitchFamily="18" charset="0"/>
              </a:rPr>
              <a:t>Vertical </a:t>
            </a:r>
            <a:r>
              <a:rPr lang="en-US" sz="2800" dirty="0">
                <a:solidFill>
                  <a:srgbClr val="C00000"/>
                </a:solidFill>
                <a:latin typeface="Times New Roman" pitchFamily="18" charset="0"/>
                <a:cs typeface="Times New Roman" pitchFamily="18" charset="0"/>
              </a:rPr>
              <a:t>differential of heating</a:t>
            </a:r>
            <a:r>
              <a:rPr lang="en-US" sz="2800" dirty="0">
                <a:latin typeface="Times New Roman" pitchFamily="18" charset="0"/>
                <a:cs typeface="Times New Roman" pitchFamily="18" charset="0"/>
              </a:rPr>
              <a:t> (for the complete PV equation), </a:t>
            </a:r>
            <a:r>
              <a:rPr lang="en-US" sz="2800" dirty="0">
                <a:solidFill>
                  <a:srgbClr val="C00000"/>
                </a:solidFill>
                <a:latin typeface="Times New Roman" pitchFamily="18" charset="0"/>
                <a:cs typeface="Times New Roman" pitchFamily="18" charset="0"/>
              </a:rPr>
              <a:t>shear to curvature kinematics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the </a:t>
            </a:r>
            <a:r>
              <a:rPr lang="en-US" sz="2800" dirty="0" smtClean="0">
                <a:solidFill>
                  <a:srgbClr val="C00000"/>
                </a:solidFill>
                <a:latin typeface="Times New Roman" pitchFamily="18" charset="0"/>
                <a:cs typeface="Times New Roman" pitchFamily="18" charset="0"/>
              </a:rPr>
              <a:t>transformation </a:t>
            </a:r>
            <a:r>
              <a:rPr lang="en-US" sz="2800" dirty="0">
                <a:solidFill>
                  <a:srgbClr val="C00000"/>
                </a:solidFill>
                <a:latin typeface="Times New Roman" pitchFamily="18" charset="0"/>
                <a:cs typeface="Times New Roman" pitchFamily="18" charset="0"/>
              </a:rPr>
              <a:t>of </a:t>
            </a:r>
            <a:r>
              <a:rPr lang="en-US" sz="2800" dirty="0" smtClean="0">
                <a:solidFill>
                  <a:srgbClr val="C00000"/>
                </a:solidFill>
                <a:latin typeface="Times New Roman" pitchFamily="18" charset="0"/>
                <a:cs typeface="Times New Roman" pitchFamily="18" charset="0"/>
              </a:rPr>
              <a:t>divergent </a:t>
            </a:r>
            <a:r>
              <a:rPr lang="en-US" sz="2800" dirty="0">
                <a:solidFill>
                  <a:srgbClr val="C00000"/>
                </a:solidFill>
                <a:latin typeface="Times New Roman" pitchFamily="18" charset="0"/>
                <a:cs typeface="Times New Roman" pitchFamily="18" charset="0"/>
              </a:rPr>
              <a:t>kinetic energy into rotational kinetic energy</a:t>
            </a:r>
            <a:r>
              <a:rPr lang="en-US" sz="2800" dirty="0">
                <a:latin typeface="Times New Roman" pitchFamily="18" charset="0"/>
                <a:cs typeface="Times New Roman" pitchFamily="18" charset="0"/>
              </a:rPr>
              <a:t> are all evaluated from the final HWRF analysis at the 850hPa level. The </a:t>
            </a:r>
            <a:r>
              <a:rPr lang="en-US" sz="2800" dirty="0">
                <a:solidFill>
                  <a:srgbClr val="C00000"/>
                </a:solidFill>
                <a:latin typeface="Times New Roman" pitchFamily="18" charset="0"/>
                <a:cs typeface="Times New Roman" pitchFamily="18" charset="0"/>
              </a:rPr>
              <a:t>advection of earths and relative angular momentum </a:t>
            </a:r>
            <a:r>
              <a:rPr lang="en-US" sz="2800" dirty="0">
                <a:latin typeface="Times New Roman" pitchFamily="18" charset="0"/>
                <a:cs typeface="Times New Roman" pitchFamily="18" charset="0"/>
              </a:rPr>
              <a:t>are averaged over a three dimensional box that covers the same horizontal area as above, in the vertical the box average extends from the surface to 100 </a:t>
            </a:r>
            <a:r>
              <a:rPr lang="en-US" sz="2800" dirty="0" err="1">
                <a:latin typeface="Times New Roman" pitchFamily="18" charset="0"/>
                <a:cs typeface="Times New Roman" pitchFamily="18" charset="0"/>
              </a:rPr>
              <a:t>hPa</a:t>
            </a:r>
            <a:r>
              <a:rPr lang="en-US" sz="2800" dirty="0">
                <a:latin typeface="Times New Roman" pitchFamily="18" charset="0"/>
                <a:cs typeface="Times New Roman" pitchFamily="18" charset="0"/>
              </a:rPr>
              <a:t>.</a:t>
            </a:r>
          </a:p>
          <a:p>
            <a:pPr marL="0" indent="0" algn="just">
              <a:buNone/>
            </a:pPr>
            <a:endParaRPr lang="en-US" sz="2800" dirty="0">
              <a:solidFill>
                <a:srgbClr val="FF0000"/>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These computations are carried out every 12 hours and are designed to provide guidance for 12 hourly intensity forecasts</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marL="0" indent="0" algn="just">
              <a:buNone/>
            </a:pPr>
            <a:endParaRPr lang="en-US" sz="28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734416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00318" y="344206"/>
            <a:ext cx="88436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a:solidFill>
                  <a:schemeClr val="tx2">
                    <a:lumMod val="50000"/>
                  </a:schemeClr>
                </a:solidFill>
              </a:rPr>
              <a:t>List of FSU Diagnostic Parameters</a:t>
            </a:r>
          </a:p>
        </p:txBody>
      </p:sp>
      <p:sp>
        <p:nvSpPr>
          <p:cNvPr id="5" name="TextBox 4"/>
          <p:cNvSpPr txBox="1"/>
          <p:nvPr/>
        </p:nvSpPr>
        <p:spPr>
          <a:xfrm>
            <a:off x="228600" y="1295399"/>
            <a:ext cx="9829800" cy="4832092"/>
          </a:xfrm>
          <a:prstGeom prst="rect">
            <a:avLst/>
          </a:prstGeom>
          <a:noFill/>
        </p:spPr>
        <p:txBody>
          <a:bodyPr wrap="square">
            <a:spAutoFit/>
          </a:bodyPr>
          <a:lstStyle/>
          <a:p>
            <a:pPr algn="just">
              <a:defRPr/>
            </a:pPr>
            <a:r>
              <a:rPr lang="en-US" sz="3600" b="1" dirty="0" smtClean="0">
                <a:solidFill>
                  <a:srgbClr val="00B050"/>
                </a:solidFill>
                <a:latin typeface="+mn-lt"/>
              </a:rPr>
              <a:t>1</a:t>
            </a:r>
            <a:r>
              <a:rPr lang="en-US" sz="3600" b="1" dirty="0" smtClean="0">
                <a:solidFill>
                  <a:srgbClr val="00B050"/>
                </a:solidFill>
                <a:latin typeface="Times New Roman" pitchFamily="18" charset="0"/>
                <a:cs typeface="Times New Roman" pitchFamily="18" charset="0"/>
              </a:rPr>
              <a:t>.  </a:t>
            </a:r>
            <a:r>
              <a:rPr lang="en-US" sz="2800" b="1" dirty="0" smtClean="0">
                <a:solidFill>
                  <a:srgbClr val="00B050"/>
                </a:solidFill>
                <a:latin typeface="Times New Roman" pitchFamily="18" charset="0"/>
                <a:cs typeface="Times New Roman" pitchFamily="18" charset="0"/>
              </a:rPr>
              <a:t>Vertical </a:t>
            </a:r>
            <a:r>
              <a:rPr lang="en-US" sz="2800" b="1" dirty="0">
                <a:solidFill>
                  <a:srgbClr val="00B050"/>
                </a:solidFill>
                <a:latin typeface="Times New Roman" pitchFamily="18" charset="0"/>
                <a:cs typeface="Times New Roman" pitchFamily="18" charset="0"/>
              </a:rPr>
              <a:t>Differential of Heating</a:t>
            </a:r>
          </a:p>
          <a:p>
            <a:pPr marL="342900" indent="-342900" algn="just">
              <a:buFontTx/>
              <a:buAutoNum type="arabicPeriod"/>
              <a:defRPr/>
            </a:pPr>
            <a:endParaRPr lang="en-US" sz="2800" b="1" dirty="0">
              <a:solidFill>
                <a:schemeClr val="accent5">
                  <a:lumMod val="50000"/>
                </a:schemeClr>
              </a:solidFill>
              <a:latin typeface="Times New Roman" pitchFamily="18" charset="0"/>
              <a:cs typeface="Times New Roman" pitchFamily="18" charset="0"/>
            </a:endParaRPr>
          </a:p>
          <a:p>
            <a:pPr algn="just">
              <a:defRPr/>
            </a:pPr>
            <a:r>
              <a:rPr lang="en-US" sz="2800" b="1" dirty="0" smtClean="0">
                <a:solidFill>
                  <a:schemeClr val="accent5">
                    <a:lumMod val="50000"/>
                  </a:schemeClr>
                </a:solidFill>
                <a:latin typeface="Times New Roman" pitchFamily="18" charset="0"/>
                <a:cs typeface="Times New Roman" pitchFamily="18" charset="0"/>
              </a:rPr>
              <a:t>2.   Transformation </a:t>
            </a:r>
            <a:r>
              <a:rPr lang="en-US" sz="2800" b="1" dirty="0">
                <a:solidFill>
                  <a:schemeClr val="accent5">
                    <a:lumMod val="50000"/>
                  </a:schemeClr>
                </a:solidFill>
                <a:latin typeface="Times New Roman" pitchFamily="18" charset="0"/>
                <a:cs typeface="Times New Roman" pitchFamily="18" charset="0"/>
              </a:rPr>
              <a:t>of Shear </a:t>
            </a:r>
            <a:r>
              <a:rPr lang="en-US" sz="2800" b="1" dirty="0" smtClean="0">
                <a:solidFill>
                  <a:schemeClr val="accent5">
                    <a:lumMod val="50000"/>
                  </a:schemeClr>
                </a:solidFill>
                <a:latin typeface="Times New Roman" pitchFamily="18" charset="0"/>
                <a:cs typeface="Times New Roman" pitchFamily="18" charset="0"/>
              </a:rPr>
              <a:t>to Curvature </a:t>
            </a:r>
            <a:r>
              <a:rPr lang="en-US" sz="2800" b="1" dirty="0">
                <a:solidFill>
                  <a:schemeClr val="accent5">
                    <a:lumMod val="50000"/>
                  </a:schemeClr>
                </a:solidFill>
                <a:latin typeface="Times New Roman" pitchFamily="18" charset="0"/>
                <a:cs typeface="Times New Roman" pitchFamily="18" charset="0"/>
              </a:rPr>
              <a:t>Vorticity</a:t>
            </a:r>
          </a:p>
          <a:p>
            <a:pPr marL="342900" indent="-342900" algn="just">
              <a:buFontTx/>
              <a:buAutoNum type="arabicPeriod"/>
              <a:defRPr/>
            </a:pPr>
            <a:endParaRPr lang="en-US" sz="2800" b="1" dirty="0">
              <a:solidFill>
                <a:srgbClr val="FF0000"/>
              </a:solidFill>
              <a:latin typeface="Times New Roman" pitchFamily="18" charset="0"/>
              <a:cs typeface="Times New Roman" pitchFamily="18" charset="0"/>
            </a:endParaRPr>
          </a:p>
          <a:p>
            <a:pPr algn="just">
              <a:defRPr/>
            </a:pPr>
            <a:r>
              <a:rPr lang="en-US" sz="2800" b="1" dirty="0" smtClean="0">
                <a:solidFill>
                  <a:srgbClr val="7030A0"/>
                </a:solidFill>
                <a:latin typeface="Times New Roman" pitchFamily="18" charset="0"/>
                <a:cs typeface="Times New Roman" pitchFamily="18" charset="0"/>
              </a:rPr>
              <a:t>3.  Energy </a:t>
            </a:r>
            <a:r>
              <a:rPr lang="en-US" sz="2800" b="1" dirty="0">
                <a:solidFill>
                  <a:srgbClr val="7030A0"/>
                </a:solidFill>
                <a:latin typeface="Times New Roman" pitchFamily="18" charset="0"/>
                <a:cs typeface="Times New Roman" pitchFamily="18" charset="0"/>
              </a:rPr>
              <a:t>Exchange from the Divergent to </a:t>
            </a:r>
            <a:r>
              <a:rPr lang="en-US" sz="2800" b="1" dirty="0" smtClean="0">
                <a:solidFill>
                  <a:srgbClr val="7030A0"/>
                </a:solidFill>
                <a:latin typeface="Times New Roman" pitchFamily="18" charset="0"/>
                <a:cs typeface="Times New Roman" pitchFamily="18" charset="0"/>
              </a:rPr>
              <a:t>the Rotational</a:t>
            </a:r>
          </a:p>
          <a:p>
            <a:pPr algn="just">
              <a:defRPr/>
            </a:pPr>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Kinetic Energy in the Inner Core</a:t>
            </a:r>
          </a:p>
          <a:p>
            <a:pPr marL="342900" indent="-342900" algn="just">
              <a:buFontTx/>
              <a:buAutoNum type="arabicPeriod"/>
              <a:defRPr/>
            </a:pPr>
            <a:endParaRPr lang="en-US" sz="2800" b="1" kern="0" dirty="0">
              <a:solidFill>
                <a:srgbClr val="FF0000"/>
              </a:solidFill>
              <a:latin typeface="Times New Roman" pitchFamily="18" charset="0"/>
              <a:cs typeface="Times New Roman" pitchFamily="18" charset="0"/>
            </a:endParaRPr>
          </a:p>
          <a:p>
            <a:pPr algn="just">
              <a:defRPr/>
            </a:pPr>
            <a:r>
              <a:rPr lang="en-US" sz="2800" b="1" kern="0" dirty="0">
                <a:solidFill>
                  <a:srgbClr val="FF0000"/>
                </a:solidFill>
                <a:latin typeface="Times New Roman" pitchFamily="18" charset="0"/>
                <a:cs typeface="Times New Roman" pitchFamily="18" charset="0"/>
              </a:rPr>
              <a:t> </a:t>
            </a:r>
            <a:r>
              <a:rPr lang="en-US" sz="2800" b="1" kern="0" dirty="0" smtClean="0">
                <a:solidFill>
                  <a:srgbClr val="FF0000"/>
                </a:solidFill>
                <a:latin typeface="Times New Roman" pitchFamily="18" charset="0"/>
                <a:cs typeface="Times New Roman" pitchFamily="18" charset="0"/>
              </a:rPr>
              <a:t>4.  Angular </a:t>
            </a:r>
            <a:r>
              <a:rPr lang="en-US" sz="2800" b="1" kern="0" dirty="0">
                <a:solidFill>
                  <a:srgbClr val="FF0000"/>
                </a:solidFill>
                <a:latin typeface="Times New Roman" pitchFamily="18" charset="0"/>
                <a:cs typeface="Times New Roman" pitchFamily="18" charset="0"/>
              </a:rPr>
              <a:t>Momentum</a:t>
            </a:r>
          </a:p>
          <a:p>
            <a:pPr marL="342900" indent="-342900">
              <a:defRPr/>
            </a:pPr>
            <a:endParaRPr lang="en-US" sz="2200" dirty="0">
              <a:solidFill>
                <a:srgbClr val="FF0000"/>
              </a:solidFill>
              <a:latin typeface="Constantia" pitchFamily="18" charset="0"/>
            </a:endParaRPr>
          </a:p>
          <a:p>
            <a:pPr marL="342900" indent="-342900">
              <a:buFontTx/>
              <a:buAutoNum type="arabicPeriod"/>
              <a:defRPr/>
            </a:pPr>
            <a:endParaRPr lang="en-US" dirty="0">
              <a:solidFill>
                <a:srgbClr val="FF0000"/>
              </a:solidFill>
              <a:latin typeface="Constantia" pitchFamily="18" charset="0"/>
            </a:endParaRPr>
          </a:p>
          <a:p>
            <a:pPr marL="342900" indent="-342900">
              <a:buFontTx/>
              <a:buAutoNum type="arabicPeriod"/>
              <a:defRPr/>
            </a:pPr>
            <a:endParaRPr lang="en-US" dirty="0"/>
          </a:p>
          <a:p>
            <a:pPr marL="342900" indent="-342900">
              <a:buFontTx/>
              <a:buAutoNum type="arabicPeriod"/>
              <a:defRPr/>
            </a:pP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455167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 y="2514600"/>
            <a:ext cx="9144000" cy="861774"/>
          </a:xfrm>
          <a:prstGeom prst="rect">
            <a:avLst/>
          </a:prstGeom>
          <a:solidFill>
            <a:schemeClr val="tx2">
              <a:lumMod val="40000"/>
              <a:lumOff val="60000"/>
            </a:schemeClr>
          </a:solidFill>
        </p:spPr>
        <p:txBody>
          <a:bodyPr wrap="square">
            <a:spAutoFit/>
          </a:bodyPr>
          <a:lstStyle/>
          <a:p>
            <a:pPr algn="ctr"/>
            <a:r>
              <a:rPr lang="en-US" sz="5000" b="1" dirty="0" smtClean="0">
                <a:solidFill>
                  <a:srgbClr val="FF0000"/>
                </a:solidFill>
                <a:cs typeface="Aharoni" pitchFamily="2" charset="-79"/>
              </a:rPr>
              <a:t>Shear </a:t>
            </a:r>
            <a:r>
              <a:rPr lang="en-US" sz="5000" b="1" dirty="0">
                <a:solidFill>
                  <a:srgbClr val="FF0000"/>
                </a:solidFill>
                <a:cs typeface="Aharoni" pitchFamily="2" charset="-79"/>
              </a:rPr>
              <a:t>to </a:t>
            </a:r>
            <a:r>
              <a:rPr lang="en-US" sz="5000" b="1" dirty="0" smtClean="0">
                <a:solidFill>
                  <a:srgbClr val="FF0000"/>
                </a:solidFill>
                <a:cs typeface="Aharoni" pitchFamily="2" charset="-79"/>
              </a:rPr>
              <a:t>curvature</a:t>
            </a:r>
            <a:endParaRPr lang="en-US" sz="2800" dirty="0">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040723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47" y="152400"/>
            <a:ext cx="8962053" cy="532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475316"/>
            <a:ext cx="8433644" cy="77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1534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63" y="228600"/>
            <a:ext cx="8794037"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62" y="2600325"/>
            <a:ext cx="8794037"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982880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91" y="1600201"/>
            <a:ext cx="8759609"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869180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6316"/>
            <a:ext cx="5638801" cy="318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390933"/>
            <a:ext cx="5638800" cy="331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695825" y="4619625"/>
            <a:ext cx="32861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943600" y="228600"/>
            <a:ext cx="3048000" cy="2785378"/>
          </a:xfrm>
          <a:prstGeom prst="rect">
            <a:avLst/>
          </a:prstGeom>
        </p:spPr>
        <p:txBody>
          <a:bodyPr wrap="square">
            <a:spAutoFit/>
          </a:bodyPr>
          <a:lstStyle/>
          <a:p>
            <a:r>
              <a:rPr lang="en-US" sz="2500" b="1" dirty="0">
                <a:solidFill>
                  <a:schemeClr val="accent6">
                    <a:lumMod val="50000"/>
                  </a:schemeClr>
                </a:solidFill>
              </a:rPr>
              <a:t>Spatial map of the conversion form shear to curvature </a:t>
            </a:r>
            <a:r>
              <a:rPr lang="en-US" sz="2500" b="1" dirty="0" err="1">
                <a:solidFill>
                  <a:schemeClr val="accent6">
                    <a:lumMod val="50000"/>
                  </a:schemeClr>
                </a:solidFill>
              </a:rPr>
              <a:t>vorticity</a:t>
            </a:r>
            <a:r>
              <a:rPr lang="en-US" sz="2500" b="1" dirty="0">
                <a:solidFill>
                  <a:schemeClr val="accent6">
                    <a:lumMod val="50000"/>
                  </a:schemeClr>
                </a:solidFill>
              </a:rPr>
              <a:t> at 850 </a:t>
            </a:r>
            <a:r>
              <a:rPr lang="en-US" sz="2500" b="1" dirty="0" err="1">
                <a:solidFill>
                  <a:schemeClr val="accent6">
                    <a:lumMod val="50000"/>
                  </a:schemeClr>
                </a:solidFill>
              </a:rPr>
              <a:t>hPa</a:t>
            </a:r>
            <a:r>
              <a:rPr lang="en-US" sz="2500" b="1" dirty="0">
                <a:solidFill>
                  <a:schemeClr val="accent6">
                    <a:lumMod val="50000"/>
                  </a:schemeClr>
                </a:solidFill>
              </a:rPr>
              <a:t> </a:t>
            </a:r>
            <a:r>
              <a:rPr lang="en-US" sz="2500" b="1" dirty="0" smtClean="0">
                <a:solidFill>
                  <a:schemeClr val="accent6">
                    <a:lumMod val="50000"/>
                  </a:schemeClr>
                </a:solidFill>
              </a:rPr>
              <a:t>for hurricane </a:t>
            </a:r>
            <a:r>
              <a:rPr lang="en-US" sz="2500" b="1" dirty="0">
                <a:solidFill>
                  <a:schemeClr val="accent6">
                    <a:lumMod val="50000"/>
                  </a:schemeClr>
                </a:solidFill>
              </a:rPr>
              <a:t>Katrina. The units are (x 10-4s-2).</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48448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763000" cy="506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352871"/>
            <a:ext cx="8763000" cy="1200329"/>
          </a:xfrm>
          <a:prstGeom prst="rect">
            <a:avLst/>
          </a:prstGeom>
        </p:spPr>
        <p:txBody>
          <a:bodyPr wrap="square">
            <a:spAutoFit/>
          </a:bodyPr>
          <a:lstStyle/>
          <a:p>
            <a:r>
              <a:rPr lang="en-US" sz="2400" b="1" dirty="0">
                <a:solidFill>
                  <a:srgbClr val="C00000"/>
                </a:solidFill>
                <a:latin typeface="Lucida Fax" pitchFamily="18" charset="0"/>
              </a:rPr>
              <a:t>Time history of the shear to curvature conversion term, at 850hPa (dashed </a:t>
            </a:r>
            <a:r>
              <a:rPr lang="en-US" sz="2400" b="1" dirty="0" smtClean="0">
                <a:solidFill>
                  <a:srgbClr val="C00000"/>
                </a:solidFill>
                <a:latin typeface="Lucida Fax" pitchFamily="18" charset="0"/>
              </a:rPr>
              <a:t>line) and </a:t>
            </a:r>
            <a:r>
              <a:rPr lang="en-US" sz="2400" b="1" dirty="0">
                <a:solidFill>
                  <a:srgbClr val="C00000"/>
                </a:solidFill>
                <a:latin typeface="Lucida Fax" pitchFamily="18" charset="0"/>
              </a:rPr>
              <a:t>the intensity of hurricane Katrina.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05905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9547"/>
            <a:ext cx="6096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6096000" y="228600"/>
            <a:ext cx="2895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7013" y="2571747"/>
            <a:ext cx="6281737" cy="270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873" r="-1745"/>
          <a:stretch/>
        </p:blipFill>
        <p:spPr bwMode="auto">
          <a:xfrm>
            <a:off x="57150" y="2590798"/>
            <a:ext cx="3200400" cy="268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150" y="5288807"/>
            <a:ext cx="8934450" cy="1338828"/>
          </a:xfrm>
          <a:prstGeom prst="rect">
            <a:avLst/>
          </a:prstGeom>
        </p:spPr>
        <p:txBody>
          <a:bodyPr wrap="square">
            <a:spAutoFit/>
          </a:bodyPr>
          <a:lstStyle/>
          <a:p>
            <a:pPr algn="ctr"/>
            <a:r>
              <a:rPr lang="en-US" sz="2700" b="1" dirty="0">
                <a:solidFill>
                  <a:srgbClr val="990033"/>
                </a:solidFill>
                <a:latin typeface="Palatino" pitchFamily="18" charset="0"/>
              </a:rPr>
              <a:t>Time histories shear to curvature conversion term, at 850hPa (dashed line) </a:t>
            </a:r>
            <a:r>
              <a:rPr lang="en-US" sz="2700" b="1" dirty="0" smtClean="0">
                <a:solidFill>
                  <a:srgbClr val="990033"/>
                </a:solidFill>
                <a:latin typeface="Palatino" pitchFamily="18" charset="0"/>
              </a:rPr>
              <a:t>and the </a:t>
            </a:r>
            <a:r>
              <a:rPr lang="en-US" sz="2700" b="1" dirty="0">
                <a:solidFill>
                  <a:srgbClr val="990033"/>
                </a:solidFill>
                <a:latin typeface="Palatino" pitchFamily="18" charset="0"/>
              </a:rPr>
              <a:t>intensity of the storm for the various storms taken from the HWRF analysis.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87029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93216"/>
            <a:ext cx="2857500" cy="685800"/>
          </a:xfrm>
        </p:spPr>
        <p:txBody>
          <a:bodyPr>
            <a:normAutofit fontScale="90000"/>
          </a:bodyPr>
          <a:lstStyle/>
          <a:p>
            <a:r>
              <a:rPr lang="en-US" sz="3200" dirty="0" smtClean="0">
                <a:solidFill>
                  <a:srgbClr val="C00000"/>
                </a:solidFill>
                <a:latin typeface="Times New Roman" pitchFamily="18" charset="0"/>
                <a:cs typeface="Times New Roman" pitchFamily="18" charset="0"/>
              </a:rPr>
              <a:t>ABSTRACT</a:t>
            </a:r>
            <a:r>
              <a:rPr lang="en-US" sz="4800" dirty="0"/>
              <a:t> </a:t>
            </a:r>
          </a:p>
        </p:txBody>
      </p:sp>
      <p:sp>
        <p:nvSpPr>
          <p:cNvPr id="4" name="Rectangle 3"/>
          <p:cNvSpPr/>
          <p:nvPr/>
        </p:nvSpPr>
        <p:spPr>
          <a:xfrm>
            <a:off x="457200" y="1179016"/>
            <a:ext cx="8153400" cy="3785652"/>
          </a:xfrm>
          <a:prstGeom prst="rect">
            <a:avLst/>
          </a:prstGeom>
        </p:spPr>
        <p:txBody>
          <a:bodyPr wrap="square">
            <a:spAutoFit/>
          </a:bodyPr>
          <a:lstStyle/>
          <a:p>
            <a:pPr algn="just"/>
            <a:r>
              <a:rPr lang="en-US" sz="2400" dirty="0"/>
              <a:t> </a:t>
            </a:r>
            <a:r>
              <a:rPr lang="en-US" sz="2400" dirty="0" smtClean="0"/>
              <a:t>  </a:t>
            </a:r>
            <a:r>
              <a:rPr lang="en-US" sz="2400" dirty="0" smtClean="0">
                <a:solidFill>
                  <a:srgbClr val="002060"/>
                </a:solidFill>
                <a:latin typeface="Times New Roman" pitchFamily="18" charset="0"/>
                <a:cs typeface="Times New Roman" pitchFamily="18" charset="0"/>
              </a:rPr>
              <a:t>This </a:t>
            </a:r>
            <a:r>
              <a:rPr lang="en-US" sz="2400" dirty="0">
                <a:solidFill>
                  <a:srgbClr val="002060"/>
                </a:solidFill>
                <a:latin typeface="Times New Roman" pitchFamily="18" charset="0"/>
                <a:cs typeface="Times New Roman" pitchFamily="18" charset="0"/>
              </a:rPr>
              <a:t>work entails an improvement of the </a:t>
            </a:r>
            <a:r>
              <a:rPr lang="en-US" sz="2400" dirty="0">
                <a:solidFill>
                  <a:srgbClr val="C00000"/>
                </a:solidFill>
                <a:latin typeface="Times New Roman" pitchFamily="18" charset="0"/>
                <a:cs typeface="Times New Roman" pitchFamily="18" charset="0"/>
              </a:rPr>
              <a:t>SHIPS algorithm </a:t>
            </a:r>
            <a:r>
              <a:rPr lang="en-US" sz="2400" dirty="0">
                <a:solidFill>
                  <a:srgbClr val="002060"/>
                </a:solidFill>
                <a:latin typeface="Times New Roman" pitchFamily="18" charset="0"/>
                <a:cs typeface="Times New Roman" pitchFamily="18" charset="0"/>
              </a:rPr>
              <a:t>by bringing into the </a:t>
            </a:r>
            <a:r>
              <a:rPr lang="en-US" sz="2400" dirty="0" smtClean="0">
                <a:solidFill>
                  <a:srgbClr val="002060"/>
                </a:solidFill>
                <a:latin typeface="Times New Roman" pitchFamily="18" charset="0"/>
                <a:cs typeface="Times New Roman" pitchFamily="18" charset="0"/>
              </a:rPr>
              <a:t>predictors </a:t>
            </a:r>
            <a:r>
              <a:rPr lang="en-US" sz="2400" dirty="0">
                <a:solidFill>
                  <a:srgbClr val="002060"/>
                </a:solidFill>
                <a:latin typeface="Times New Roman" pitchFamily="18" charset="0"/>
                <a:cs typeface="Times New Roman" pitchFamily="18" charset="0"/>
              </a:rPr>
              <a:t>some dynamical parameters </a:t>
            </a:r>
            <a:r>
              <a:rPr lang="en-US" sz="2400" dirty="0" smtClean="0">
                <a:solidFill>
                  <a:srgbClr val="002060"/>
                </a:solidFill>
                <a:latin typeface="Times New Roman" pitchFamily="18" charset="0"/>
                <a:cs typeface="Times New Roman" pitchFamily="18" charset="0"/>
              </a:rPr>
              <a:t>(derived from HWRF forecast of hurricanes) from </a:t>
            </a:r>
            <a:r>
              <a:rPr lang="en-US" sz="2400" dirty="0">
                <a:solidFill>
                  <a:srgbClr val="002060"/>
                </a:solidFill>
                <a:latin typeface="Times New Roman" pitchFamily="18" charset="0"/>
                <a:cs typeface="Times New Roman" pitchFamily="18" charset="0"/>
              </a:rPr>
              <a:t>the output in addition to the </a:t>
            </a:r>
            <a:r>
              <a:rPr lang="en-US" sz="2400" dirty="0">
                <a:solidFill>
                  <a:srgbClr val="C00000"/>
                </a:solidFill>
                <a:latin typeface="Times New Roman" pitchFamily="18" charset="0"/>
                <a:cs typeface="Times New Roman" pitchFamily="18" charset="0"/>
              </a:rPr>
              <a:t>statistical state variables </a:t>
            </a:r>
            <a:r>
              <a:rPr lang="en-US" sz="2400" dirty="0">
                <a:solidFill>
                  <a:srgbClr val="002060"/>
                </a:solidFill>
                <a:latin typeface="Times New Roman" pitchFamily="18" charset="0"/>
                <a:cs typeface="Times New Roman" pitchFamily="18" charset="0"/>
              </a:rPr>
              <a:t>of SHIPS. We include all of the named storms of the 2012  hurricane season for the Atlantic basin. We have explored various post processing methods to examine the impacts of the post processed dynamical </a:t>
            </a:r>
            <a:r>
              <a:rPr lang="en-US" sz="2400" dirty="0" smtClean="0">
                <a:solidFill>
                  <a:srgbClr val="002060"/>
                </a:solidFill>
                <a:latin typeface="Times New Roman" pitchFamily="18" charset="0"/>
                <a:cs typeface="Times New Roman" pitchFamily="18" charset="0"/>
              </a:rPr>
              <a:t>variables. In </a:t>
            </a:r>
            <a:r>
              <a:rPr lang="en-US" sz="2400" dirty="0">
                <a:solidFill>
                  <a:srgbClr val="002060"/>
                </a:solidFill>
                <a:latin typeface="Times New Roman" pitchFamily="18" charset="0"/>
                <a:cs typeface="Times New Roman" pitchFamily="18" charset="0"/>
              </a:rPr>
              <a:t>this context we have included the intensity forecasts from </a:t>
            </a:r>
            <a:r>
              <a:rPr lang="en-US" sz="2400" dirty="0">
                <a:solidFill>
                  <a:srgbClr val="C00000"/>
                </a:solidFill>
                <a:latin typeface="Times New Roman" pitchFamily="18" charset="0"/>
                <a:cs typeface="Times New Roman" pitchFamily="18" charset="0"/>
              </a:rPr>
              <a:t>SPICE </a:t>
            </a:r>
            <a:r>
              <a:rPr lang="en-US" sz="2400" dirty="0" smtClean="0">
                <a:solidFill>
                  <a:srgbClr val="C00000"/>
                </a:solidFill>
                <a:latin typeface="Times New Roman" pitchFamily="18" charset="0"/>
                <a:cs typeface="Times New Roman" pitchFamily="18" charset="0"/>
              </a:rPr>
              <a:t>(SPC3</a:t>
            </a:r>
            <a:r>
              <a:rPr lang="en-US" sz="2400" dirty="0">
                <a:solidFill>
                  <a:srgbClr val="00206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The dynamical variables</a:t>
            </a:r>
            <a:r>
              <a:rPr lang="en-US" sz="2400" dirty="0">
                <a:solidFill>
                  <a:srgbClr val="002060"/>
                </a:solidFill>
                <a:latin typeface="Times New Roman" pitchFamily="18" charset="0"/>
                <a:cs typeface="Times New Roman" pitchFamily="18" charset="0"/>
              </a:rPr>
              <a:t> are shown to add to the skills of SHIPS and </a:t>
            </a:r>
            <a:r>
              <a:rPr lang="en-US" sz="2400" dirty="0" smtClean="0">
                <a:solidFill>
                  <a:srgbClr val="002060"/>
                </a:solidFill>
                <a:latin typeface="Times New Roman" pitchFamily="18" charset="0"/>
                <a:cs typeface="Times New Roman" pitchFamily="18" charset="0"/>
              </a:rPr>
              <a:t>SPICE (SPC3</a:t>
            </a:r>
            <a:r>
              <a:rPr lang="en-US" sz="2400" dirty="0">
                <a:solidFill>
                  <a:srgbClr val="002060"/>
                </a:solidFill>
                <a:latin typeface="Times New Roman" pitchFamily="18" charset="0"/>
                <a:cs typeface="Times New Roman" pitchFamily="18" charset="0"/>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151943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371600"/>
            <a:ext cx="9010650" cy="2492990"/>
          </a:xfrm>
          <a:prstGeom prst="rect">
            <a:avLst/>
          </a:prstGeom>
          <a:solidFill>
            <a:schemeClr val="tx2">
              <a:lumMod val="40000"/>
              <a:lumOff val="60000"/>
            </a:schemeClr>
          </a:solidFill>
        </p:spPr>
        <p:txBody>
          <a:bodyPr wrap="square">
            <a:spAutoFit/>
          </a:bodyPr>
          <a:lstStyle/>
          <a:p>
            <a:endParaRPr lang="en-US" sz="2800" dirty="0" smtClean="0">
              <a:solidFill>
                <a:srgbClr val="FF0000"/>
              </a:solidFill>
            </a:endParaRPr>
          </a:p>
          <a:p>
            <a:pPr algn="ctr"/>
            <a:r>
              <a:rPr lang="en-US" sz="5000" b="1" dirty="0" err="1" smtClean="0">
                <a:solidFill>
                  <a:srgbClr val="FF0000"/>
                </a:solidFill>
                <a:cs typeface="Aharoni" pitchFamily="2" charset="-79"/>
              </a:rPr>
              <a:t>Diabatic</a:t>
            </a:r>
            <a:r>
              <a:rPr lang="en-US" sz="5000" b="1" dirty="0" smtClean="0">
                <a:solidFill>
                  <a:srgbClr val="FF0000"/>
                </a:solidFill>
                <a:cs typeface="Aharoni" pitchFamily="2" charset="-79"/>
              </a:rPr>
              <a:t> </a:t>
            </a:r>
            <a:r>
              <a:rPr lang="en-US" sz="5000" b="1" dirty="0">
                <a:solidFill>
                  <a:srgbClr val="FF0000"/>
                </a:solidFill>
                <a:cs typeface="Aharoni" pitchFamily="2" charset="-79"/>
              </a:rPr>
              <a:t>Potential </a:t>
            </a:r>
            <a:r>
              <a:rPr lang="en-US" sz="5000" b="1" dirty="0" err="1">
                <a:solidFill>
                  <a:srgbClr val="FF0000"/>
                </a:solidFill>
                <a:cs typeface="Aharoni" pitchFamily="2" charset="-79"/>
              </a:rPr>
              <a:t>Vorticity</a:t>
            </a:r>
            <a:r>
              <a:rPr lang="en-US" sz="5000" b="1" dirty="0">
                <a:solidFill>
                  <a:srgbClr val="FF0000"/>
                </a:solidFill>
                <a:cs typeface="Aharoni" pitchFamily="2" charset="-79"/>
              </a:rPr>
              <a:t> </a:t>
            </a:r>
            <a:endParaRPr lang="en-US" sz="5000" b="1" dirty="0" smtClean="0">
              <a:solidFill>
                <a:srgbClr val="FF0000"/>
              </a:solidFill>
              <a:cs typeface="Aharoni" pitchFamily="2" charset="-79"/>
            </a:endParaRPr>
          </a:p>
          <a:p>
            <a:pPr algn="ctr"/>
            <a:r>
              <a:rPr lang="en-US" sz="5000" b="1" dirty="0" smtClean="0">
                <a:solidFill>
                  <a:srgbClr val="FF0000"/>
                </a:solidFill>
                <a:cs typeface="Aharoni" pitchFamily="2" charset="-79"/>
              </a:rPr>
              <a:t>over </a:t>
            </a:r>
            <a:r>
              <a:rPr lang="en-US" sz="5000" b="1" dirty="0">
                <a:solidFill>
                  <a:srgbClr val="FF0000"/>
                </a:solidFill>
                <a:cs typeface="Aharoni" pitchFamily="2" charset="-79"/>
              </a:rPr>
              <a:t>the Global </a:t>
            </a:r>
            <a:r>
              <a:rPr lang="en-US" sz="5000" b="1" dirty="0" smtClean="0">
                <a:solidFill>
                  <a:srgbClr val="FF0000"/>
                </a:solidFill>
                <a:cs typeface="Aharoni" pitchFamily="2" charset="-79"/>
              </a:rPr>
              <a:t>Tropics</a:t>
            </a:r>
          </a:p>
          <a:p>
            <a:endParaRPr lang="en-US" sz="2800" dirty="0">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68514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152400" y="228600"/>
            <a:ext cx="8877597" cy="6400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731627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rotWithShape="1">
          <a:blip r:embed="rId2" cstate="print"/>
          <a:srcRect t="9116"/>
          <a:stretch/>
        </p:blipFill>
        <p:spPr bwMode="auto">
          <a:xfrm>
            <a:off x="228600" y="228600"/>
            <a:ext cx="8763000" cy="6400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73060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228600" y="304800"/>
            <a:ext cx="8763000" cy="762000"/>
          </a:xfrm>
          <a:prstGeom prst="rect">
            <a:avLst/>
          </a:prstGeom>
          <a:noFill/>
          <a:ln w="9525">
            <a:noFill/>
            <a:miter lim="800000"/>
            <a:headEnd/>
            <a:tailEnd/>
          </a:ln>
        </p:spPr>
      </p:pic>
      <p:sp>
        <p:nvSpPr>
          <p:cNvPr id="450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58" name="Object 2"/>
          <p:cNvGraphicFramePr>
            <a:graphicFrameLocks noChangeAspect="1"/>
          </p:cNvGraphicFramePr>
          <p:nvPr>
            <p:extLst>
              <p:ext uri="{D42A27DB-BD31-4B8C-83A1-F6EECF244321}">
                <p14:modId xmlns:p14="http://schemas.microsoft.com/office/powerpoint/2010/main" val="133325656"/>
              </p:ext>
            </p:extLst>
          </p:nvPr>
        </p:nvGraphicFramePr>
        <p:xfrm>
          <a:off x="228600" y="1676400"/>
          <a:ext cx="7783286" cy="685800"/>
        </p:xfrm>
        <a:graphic>
          <a:graphicData uri="http://schemas.openxmlformats.org/presentationml/2006/ole">
            <mc:AlternateContent xmlns:mc="http://schemas.openxmlformats.org/markup-compatibility/2006">
              <mc:Choice xmlns:v="urn:schemas-microsoft-com:vml" Requires="v">
                <p:oleObj spid="_x0000_s8241" name="Equation" r:id="rId4" imgW="4648597" imgH="406797" progId="Equation.3">
                  <p:embed/>
                </p:oleObj>
              </mc:Choice>
              <mc:Fallback>
                <p:oleObj name="Equation" r:id="rId4" imgW="4648597" imgH="4067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7783286"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0" name="Rectangle 4"/>
          <p:cNvSpPr>
            <a:spLocks noChangeArrowheads="1"/>
          </p:cNvSpPr>
          <p:nvPr/>
        </p:nvSpPr>
        <p:spPr bwMode="auto">
          <a:xfrm>
            <a:off x="8153400" y="1840468"/>
            <a:ext cx="838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rPr>
              <a:t>(10.7)</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5061" name="Picture 5"/>
          <p:cNvPicPr>
            <a:picLocks noChangeAspect="1" noChangeArrowheads="1"/>
          </p:cNvPicPr>
          <p:nvPr/>
        </p:nvPicPr>
        <p:blipFill>
          <a:blip r:embed="rId6" cstate="print"/>
          <a:srcRect/>
          <a:stretch>
            <a:fillRect/>
          </a:stretch>
        </p:blipFill>
        <p:spPr bwMode="auto">
          <a:xfrm>
            <a:off x="152400" y="2590800"/>
            <a:ext cx="8915400" cy="261121"/>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961228761"/>
              </p:ext>
            </p:extLst>
          </p:nvPr>
        </p:nvGraphicFramePr>
        <p:xfrm>
          <a:off x="381000" y="2941320"/>
          <a:ext cx="8610600" cy="1402080"/>
        </p:xfrm>
        <a:graphic>
          <a:graphicData uri="http://schemas.openxmlformats.org/drawingml/2006/table">
            <a:tbl>
              <a:tblPr/>
              <a:tblGrid>
                <a:gridCol w="1282429"/>
                <a:gridCol w="366409"/>
                <a:gridCol w="1190828"/>
                <a:gridCol w="274806"/>
                <a:gridCol w="1190828"/>
                <a:gridCol w="366409"/>
                <a:gridCol w="1282430"/>
                <a:gridCol w="274806"/>
                <a:gridCol w="1190828"/>
                <a:gridCol w="274806"/>
                <a:gridCol w="916021"/>
              </a:tblGrid>
              <a:tr h="674370">
                <a:tc>
                  <a:txBody>
                    <a:bodyPr/>
                    <a:lstStyle/>
                    <a:p>
                      <a:pPr marL="0" marR="0" algn="r">
                        <a:lnSpc>
                          <a:spcPct val="200000"/>
                        </a:lnSpc>
                        <a:spcBef>
                          <a:spcPts val="0"/>
                        </a:spcBef>
                        <a:spcAft>
                          <a:spcPts val="0"/>
                        </a:spcAft>
                      </a:pPr>
                      <a:r>
                        <a:rPr lang="en-US" sz="1400" b="1" i="1" dirty="0">
                          <a:latin typeface="Times New Roman"/>
                          <a:ea typeface="Times New Roman"/>
                        </a:rPr>
                        <a:t>Local rate of </a:t>
                      </a:r>
                      <a:r>
                        <a:rPr lang="en-US" sz="1600" b="1" i="1" dirty="0">
                          <a:latin typeface="Times New Roman"/>
                          <a:ea typeface="Times New Roman"/>
                        </a:rPr>
                        <a:t>change </a:t>
                      </a:r>
                      <a:endParaRPr lang="en-US" sz="1600" b="1" i="1" dirty="0" smtClean="0">
                        <a:latin typeface="Times New Roman"/>
                        <a:ea typeface="Times New Roman"/>
                      </a:endParaRPr>
                    </a:p>
                    <a:p>
                      <a:pPr marL="0" marR="0" algn="r">
                        <a:lnSpc>
                          <a:spcPct val="200000"/>
                        </a:lnSpc>
                        <a:spcBef>
                          <a:spcPts val="0"/>
                        </a:spcBef>
                        <a:spcAft>
                          <a:spcPts val="0"/>
                        </a:spcAft>
                      </a:pPr>
                      <a:r>
                        <a:rPr lang="en-US" sz="1600" b="1" i="1" dirty="0" smtClean="0">
                          <a:latin typeface="Times New Roman"/>
                          <a:ea typeface="Times New Roman"/>
                        </a:rPr>
                        <a:t>of </a:t>
                      </a:r>
                      <a:r>
                        <a:rPr lang="en-US" sz="1600" b="1" i="1" dirty="0">
                          <a:latin typeface="Times New Roman"/>
                          <a:ea typeface="Times New Roman"/>
                        </a:rPr>
                        <a:t>PV</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endParaRPr lang="en-US" sz="1200">
                        <a:latin typeface="Times New Roman"/>
                        <a:ea typeface="Times New Roman"/>
                      </a:endParaRPr>
                    </a:p>
                    <a:p>
                      <a:pPr marL="0" marR="0" algn="r">
                        <a:lnSpc>
                          <a:spcPct val="200000"/>
                        </a:lnSpc>
                        <a:spcBef>
                          <a:spcPts val="0"/>
                        </a:spcBef>
                        <a:spcAft>
                          <a:spcPts val="0"/>
                        </a:spcAft>
                      </a:pPr>
                      <a:r>
                        <a:rPr lang="en-US" sz="1400" b="1" i="1">
                          <a:latin typeface="Times New Roman"/>
                          <a:ea typeface="Times New Roman"/>
                        </a:rPr>
                        <a:t>=</a:t>
                      </a:r>
                      <a:endParaRPr lang="en-US" sz="120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400" b="1" i="1" dirty="0">
                          <a:latin typeface="Times New Roman"/>
                          <a:ea typeface="Times New Roman"/>
                        </a:rPr>
                        <a:t>Horizontal advection of PV</a:t>
                      </a:r>
                      <a:endParaRPr lang="en-US" sz="1200" dirty="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endParaRPr lang="en-US" sz="1200" dirty="0">
                        <a:latin typeface="Times New Roman"/>
                        <a:ea typeface="Times New Roman"/>
                      </a:endParaRPr>
                    </a:p>
                    <a:p>
                      <a:pPr marL="0" marR="0" algn="r">
                        <a:lnSpc>
                          <a:spcPct val="200000"/>
                        </a:lnSpc>
                        <a:spcBef>
                          <a:spcPts val="0"/>
                        </a:spcBef>
                        <a:spcAft>
                          <a:spcPts val="0"/>
                        </a:spcAft>
                      </a:pPr>
                      <a:r>
                        <a:rPr lang="en-US" sz="1400" b="1" i="1" dirty="0">
                          <a:latin typeface="Times New Roman"/>
                          <a:ea typeface="Times New Roman"/>
                        </a:rPr>
                        <a:t>+</a:t>
                      </a:r>
                      <a:endParaRPr lang="en-US" sz="1200" dirty="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400" b="1" i="1">
                          <a:latin typeface="Times New Roman"/>
                          <a:ea typeface="Times New Roman"/>
                        </a:rPr>
                        <a:t>Vertical advection of PV</a:t>
                      </a:r>
                      <a:endParaRPr lang="en-US" sz="120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endParaRPr lang="en-US" sz="1200" dirty="0">
                        <a:latin typeface="Times New Roman"/>
                        <a:ea typeface="Times New Roman"/>
                      </a:endParaRPr>
                    </a:p>
                    <a:p>
                      <a:pPr marL="0" marR="0" algn="r">
                        <a:lnSpc>
                          <a:spcPct val="200000"/>
                        </a:lnSpc>
                        <a:spcBef>
                          <a:spcPts val="0"/>
                        </a:spcBef>
                        <a:spcAft>
                          <a:spcPts val="0"/>
                        </a:spcAft>
                      </a:pPr>
                      <a:r>
                        <a:rPr lang="en-US" sz="1400" b="1" i="1" dirty="0">
                          <a:latin typeface="Times New Roman"/>
                          <a:ea typeface="Times New Roman"/>
                        </a:rPr>
                        <a:t>+</a:t>
                      </a:r>
                      <a:endParaRPr lang="en-US" sz="1200" dirty="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400" b="1" i="1">
                          <a:latin typeface="Times New Roman"/>
                          <a:ea typeface="Times New Roman"/>
                        </a:rPr>
                        <a:t>Vertical differential of heating</a:t>
                      </a:r>
                      <a:endParaRPr lang="en-US" sz="120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endParaRPr lang="en-US" sz="1200" dirty="0">
                        <a:latin typeface="Times New Roman"/>
                        <a:ea typeface="Times New Roman"/>
                      </a:endParaRPr>
                    </a:p>
                    <a:p>
                      <a:pPr marL="0" marR="0" algn="r">
                        <a:lnSpc>
                          <a:spcPct val="200000"/>
                        </a:lnSpc>
                        <a:spcBef>
                          <a:spcPts val="0"/>
                        </a:spcBef>
                        <a:spcAft>
                          <a:spcPts val="0"/>
                        </a:spcAft>
                      </a:pPr>
                      <a:r>
                        <a:rPr lang="en-US" sz="1400" b="1" i="1" dirty="0">
                          <a:latin typeface="Times New Roman"/>
                          <a:ea typeface="Times New Roman"/>
                        </a:rPr>
                        <a:t>+</a:t>
                      </a:r>
                      <a:endParaRPr lang="en-US" sz="1200" dirty="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400" b="1" i="1" dirty="0">
                          <a:latin typeface="Times New Roman"/>
                          <a:ea typeface="Times New Roman"/>
                        </a:rPr>
                        <a:t>Horizontal differential of heating</a:t>
                      </a:r>
                      <a:endParaRPr lang="en-US" sz="1200" dirty="0">
                        <a:latin typeface="Times New Roman"/>
                        <a:ea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200">
                        <a:latin typeface="Times New Roman"/>
                        <a:ea typeface="Times New Roman"/>
                      </a:endParaRPr>
                    </a:p>
                    <a:p>
                      <a:pPr marL="0" marR="0" algn="ctr">
                        <a:lnSpc>
                          <a:spcPct val="200000"/>
                        </a:lnSpc>
                        <a:spcBef>
                          <a:spcPts val="0"/>
                        </a:spcBef>
                        <a:spcAft>
                          <a:spcPts val="0"/>
                        </a:spcAft>
                      </a:pPr>
                      <a:r>
                        <a:rPr lang="en-US" sz="1400" b="1" i="1">
                          <a:latin typeface="Times New Roman"/>
                          <a:ea typeface="Times New Roman"/>
                        </a:rPr>
                        <a:t>+</a:t>
                      </a:r>
                      <a:endParaRPr lang="en-US" sz="1200">
                        <a:latin typeface="Times New Roman"/>
                        <a:ea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400" b="1" i="1" dirty="0">
                          <a:latin typeface="Times New Roman"/>
                          <a:ea typeface="Times New Roman"/>
                        </a:rPr>
                        <a:t>Friction term.</a:t>
                      </a:r>
                      <a:endParaRPr lang="en-US" sz="1200" dirty="0">
                        <a:latin typeface="Times New Roman"/>
                        <a:ea typeface="Times New Roman"/>
                      </a:endParaRPr>
                    </a:p>
                  </a:txBody>
                  <a:tcPr marL="68580" marR="68580" marT="0" marB="0">
                    <a:lnL>
                      <a:noFill/>
                    </a:lnL>
                    <a:lnR>
                      <a:noFill/>
                    </a:lnR>
                    <a:lnT>
                      <a:noFill/>
                    </a:lnT>
                    <a:lnB>
                      <a:noFill/>
                    </a:lnB>
                  </a:tcPr>
                </a:tc>
              </a:tr>
            </a:tbl>
          </a:graphicData>
        </a:graphic>
      </p:graphicFrame>
      <p:pic>
        <p:nvPicPr>
          <p:cNvPr id="45062" name="Picture 6"/>
          <p:cNvPicPr>
            <a:picLocks noChangeAspect="1" noChangeArrowheads="1"/>
          </p:cNvPicPr>
          <p:nvPr/>
        </p:nvPicPr>
        <p:blipFill>
          <a:blip r:embed="rId7" cstate="print"/>
          <a:srcRect/>
          <a:stretch>
            <a:fillRect/>
          </a:stretch>
        </p:blipFill>
        <p:spPr bwMode="auto">
          <a:xfrm>
            <a:off x="228600" y="4733925"/>
            <a:ext cx="8763000" cy="18954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47715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rotWithShape="1">
          <a:blip r:embed="rId2" cstate="print"/>
          <a:srcRect t="4143" b="4696"/>
          <a:stretch/>
        </p:blipFill>
        <p:spPr bwMode="auto">
          <a:xfrm>
            <a:off x="142875" y="304800"/>
            <a:ext cx="8924925" cy="6286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110602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rotWithShape="1">
          <a:blip r:embed="rId2" cstate="print"/>
          <a:srcRect b="15746"/>
          <a:stretch/>
        </p:blipFill>
        <p:spPr bwMode="auto">
          <a:xfrm>
            <a:off x="152401" y="285750"/>
            <a:ext cx="8763000" cy="58102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035225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524000" y="228601"/>
            <a:ext cx="6096000" cy="5562600"/>
          </a:xfrm>
          <a:prstGeom prst="rect">
            <a:avLst/>
          </a:prstGeom>
          <a:noFill/>
          <a:ln w="9525">
            <a:noFill/>
            <a:miter lim="800000"/>
            <a:headEnd/>
            <a:tailEnd/>
          </a:ln>
        </p:spPr>
      </p:pic>
      <p:sp>
        <p:nvSpPr>
          <p:cNvPr id="5" name="TextBox 4"/>
          <p:cNvSpPr txBox="1"/>
          <p:nvPr/>
        </p:nvSpPr>
        <p:spPr>
          <a:xfrm>
            <a:off x="1295400" y="5791200"/>
            <a:ext cx="7239000" cy="923330"/>
          </a:xfrm>
          <a:prstGeom prst="rect">
            <a:avLst/>
          </a:prstGeom>
          <a:noFill/>
        </p:spPr>
        <p:txBody>
          <a:bodyPr wrap="square" rtlCol="0">
            <a:spAutoFit/>
          </a:bodyPr>
          <a:lstStyle/>
          <a:p>
            <a:r>
              <a:rPr lang="en-US" b="1" dirty="0" smtClean="0"/>
              <a:t>Time histories of  vertical differential  of heating at  850 </a:t>
            </a:r>
            <a:r>
              <a:rPr lang="en-US" b="1" dirty="0" err="1" smtClean="0"/>
              <a:t>hPa</a:t>
            </a:r>
            <a:r>
              <a:rPr lang="en-US" b="1" dirty="0" smtClean="0"/>
              <a:t> (x 10</a:t>
            </a:r>
            <a:r>
              <a:rPr lang="en-US" b="1" baseline="30000" dirty="0" smtClean="0"/>
              <a:t>-10</a:t>
            </a:r>
            <a:r>
              <a:rPr lang="en-US" b="1" dirty="0" smtClean="0"/>
              <a:t> Kg-1m2s-2K, dashed line ) and intensity of the storm for the various  storms taken from  the HWRF analysis. </a:t>
            </a:r>
            <a:endParaRPr lang="en-US"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619566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52400"/>
            <a:ext cx="8382000" cy="6324600"/>
            <a:chOff x="457200" y="152400"/>
            <a:chExt cx="8382000" cy="5734050"/>
          </a:xfrm>
        </p:grpSpPr>
        <p:sp>
          <p:nvSpPr>
            <p:cNvPr id="23554" name="TextBox 1"/>
            <p:cNvSpPr txBox="1">
              <a:spLocks noChangeArrowheads="1"/>
            </p:cNvSpPr>
            <p:nvPr/>
          </p:nvSpPr>
          <p:spPr bwMode="auto">
            <a:xfrm>
              <a:off x="457200" y="152400"/>
              <a:ext cx="5867400" cy="584775"/>
            </a:xfrm>
            <a:prstGeom prst="rect">
              <a:avLst/>
            </a:prstGeom>
            <a:noFill/>
            <a:ln w="9525">
              <a:noFill/>
              <a:miter lim="800000"/>
              <a:headEnd/>
              <a:tailEnd/>
            </a:ln>
          </p:spPr>
          <p:txBody>
            <a:bodyPr wrap="square">
              <a:spAutoFit/>
            </a:bodyPr>
            <a:lstStyle/>
            <a:p>
              <a:r>
                <a:rPr lang="en-US" sz="3200" dirty="0">
                  <a:solidFill>
                    <a:srgbClr val="C00000"/>
                  </a:solidFill>
                </a:rPr>
                <a:t>Vertical Differential of Heating</a:t>
              </a:r>
            </a:p>
          </p:txBody>
        </p:sp>
        <p:pic>
          <p:nvPicPr>
            <p:cNvPr id="23555" name="Picture 2"/>
            <p:cNvPicPr>
              <a:picLocks noChangeAspect="1" noChangeArrowheads="1"/>
            </p:cNvPicPr>
            <p:nvPr/>
          </p:nvPicPr>
          <p:blipFill>
            <a:blip r:embed="rId3" cstate="print"/>
            <a:srcRect/>
            <a:stretch>
              <a:fillRect/>
            </a:stretch>
          </p:blipFill>
          <p:spPr bwMode="auto">
            <a:xfrm>
              <a:off x="476250" y="843249"/>
              <a:ext cx="3028950" cy="2390775"/>
            </a:xfrm>
            <a:prstGeom prst="rect">
              <a:avLst/>
            </a:prstGeom>
            <a:noFill/>
            <a:ln w="9525">
              <a:noFill/>
              <a:miter lim="800000"/>
              <a:headEnd/>
              <a:tailEnd/>
            </a:ln>
          </p:spPr>
        </p:pic>
        <p:pic>
          <p:nvPicPr>
            <p:cNvPr id="23556" name="Picture 3"/>
            <p:cNvPicPr>
              <a:picLocks noChangeAspect="1" noChangeArrowheads="1"/>
            </p:cNvPicPr>
            <p:nvPr/>
          </p:nvPicPr>
          <p:blipFill>
            <a:blip r:embed="rId4" cstate="print"/>
            <a:srcRect/>
            <a:stretch>
              <a:fillRect/>
            </a:stretch>
          </p:blipFill>
          <p:spPr bwMode="auto">
            <a:xfrm>
              <a:off x="3886200" y="838200"/>
              <a:ext cx="3038475" cy="2495550"/>
            </a:xfrm>
            <a:prstGeom prst="rect">
              <a:avLst/>
            </a:prstGeom>
            <a:noFill/>
            <a:ln w="9525">
              <a:noFill/>
              <a:miter lim="800000"/>
              <a:headEnd/>
              <a:tailEnd/>
            </a:ln>
          </p:spPr>
        </p:pic>
        <p:pic>
          <p:nvPicPr>
            <p:cNvPr id="23557" name="Picture 4"/>
            <p:cNvPicPr>
              <a:picLocks noChangeAspect="1" noChangeArrowheads="1"/>
            </p:cNvPicPr>
            <p:nvPr/>
          </p:nvPicPr>
          <p:blipFill>
            <a:blip r:embed="rId5" cstate="print"/>
            <a:srcRect/>
            <a:stretch>
              <a:fillRect/>
            </a:stretch>
          </p:blipFill>
          <p:spPr bwMode="auto">
            <a:xfrm>
              <a:off x="457200" y="3429000"/>
              <a:ext cx="3086100" cy="2333625"/>
            </a:xfrm>
            <a:prstGeom prst="rect">
              <a:avLst/>
            </a:prstGeom>
            <a:noFill/>
            <a:ln w="9525">
              <a:noFill/>
              <a:miter lim="800000"/>
              <a:headEnd/>
              <a:tailEnd/>
            </a:ln>
          </p:spPr>
        </p:pic>
        <p:pic>
          <p:nvPicPr>
            <p:cNvPr id="23558" name="Picture 5"/>
            <p:cNvPicPr>
              <a:picLocks noChangeAspect="1" noChangeArrowheads="1"/>
            </p:cNvPicPr>
            <p:nvPr/>
          </p:nvPicPr>
          <p:blipFill>
            <a:blip r:embed="rId6" cstate="print"/>
            <a:srcRect/>
            <a:stretch>
              <a:fillRect/>
            </a:stretch>
          </p:blipFill>
          <p:spPr bwMode="auto">
            <a:xfrm>
              <a:off x="3962400" y="3505200"/>
              <a:ext cx="3076575" cy="2381250"/>
            </a:xfrm>
            <a:prstGeom prst="rect">
              <a:avLst/>
            </a:prstGeom>
            <a:noFill/>
            <a:ln w="9525">
              <a:noFill/>
              <a:miter lim="800000"/>
              <a:headEnd/>
              <a:tailEnd/>
            </a:ln>
          </p:spPr>
        </p:pic>
        <p:sp>
          <p:nvSpPr>
            <p:cNvPr id="23559" name="TextBox 6"/>
            <p:cNvSpPr txBox="1">
              <a:spLocks noChangeArrowheads="1"/>
            </p:cNvSpPr>
            <p:nvPr/>
          </p:nvSpPr>
          <p:spPr bwMode="auto">
            <a:xfrm>
              <a:off x="6934200" y="1752600"/>
              <a:ext cx="1905000" cy="3078163"/>
            </a:xfrm>
            <a:prstGeom prst="rect">
              <a:avLst/>
            </a:prstGeom>
            <a:noFill/>
            <a:ln w="9525">
              <a:noFill/>
              <a:miter lim="800000"/>
              <a:headEnd/>
              <a:tailEnd/>
            </a:ln>
          </p:spPr>
          <p:txBody>
            <a:bodyPr>
              <a:spAutoFit/>
            </a:bodyPr>
            <a:lstStyle/>
            <a:p>
              <a:pPr algn="just"/>
              <a:r>
                <a:rPr lang="en-US" sz="1600" dirty="0">
                  <a:latin typeface="Times New Roman" pitchFamily="18" charset="0"/>
                  <a:cs typeface="Times New Roman" pitchFamily="18" charset="0"/>
                </a:rPr>
                <a:t>Contour plots of vertical differential of heating at 850 </a:t>
              </a:r>
              <a:r>
                <a:rPr lang="en-US" sz="1600" dirty="0" err="1">
                  <a:latin typeface="Times New Roman" pitchFamily="18" charset="0"/>
                  <a:cs typeface="Times New Roman" pitchFamily="18" charset="0"/>
                </a:rPr>
                <a:t>hPa</a:t>
              </a:r>
              <a:r>
                <a:rPr lang="en-US" sz="1600" dirty="0">
                  <a:latin typeface="Times New Roman" pitchFamily="18" charset="0"/>
                  <a:cs typeface="Times New Roman" pitchFamily="18" charset="0"/>
                </a:rPr>
                <a:t> (x 10</a:t>
              </a:r>
              <a:r>
                <a:rPr lang="en-US" sz="1600" baseline="30000" dirty="0">
                  <a:latin typeface="Times New Roman" pitchFamily="18" charset="0"/>
                  <a:cs typeface="Times New Roman" pitchFamily="18" charset="0"/>
                </a:rPr>
                <a:t>-10</a:t>
              </a:r>
              <a:r>
                <a:rPr lang="en-US" sz="1600" dirty="0">
                  <a:latin typeface="Times New Roman" pitchFamily="18" charset="0"/>
                  <a:cs typeface="Times New Roman" pitchFamily="18" charset="0"/>
                </a:rPr>
                <a:t> Kg</a:t>
              </a:r>
              <a:r>
                <a:rPr lang="en-US" sz="1600" baseline="30000" dirty="0">
                  <a:latin typeface="Times New Roman" pitchFamily="18" charset="0"/>
                  <a:cs typeface="Times New Roman" pitchFamily="18" charset="0"/>
                </a:rPr>
                <a:t>-1</a:t>
              </a:r>
              <a:r>
                <a:rPr lang="en-US" sz="1600" dirty="0">
                  <a:latin typeface="Times New Roman" pitchFamily="18" charset="0"/>
                  <a:cs typeface="Times New Roman" pitchFamily="18" charset="0"/>
                </a:rPr>
                <a:t>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s-</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K) for hurricane IVAN 9 September through 12 September 2004 at 00z. The storm center is also marked. </a:t>
              </a:r>
            </a:p>
            <a:p>
              <a:endParaRPr lang="en-US" dirty="0"/>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768433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 y="2514600"/>
            <a:ext cx="8972550" cy="861774"/>
          </a:xfrm>
          <a:prstGeom prst="rect">
            <a:avLst/>
          </a:prstGeom>
          <a:solidFill>
            <a:schemeClr val="tx2">
              <a:lumMod val="40000"/>
              <a:lumOff val="60000"/>
            </a:schemeClr>
          </a:solidFill>
        </p:spPr>
        <p:txBody>
          <a:bodyPr wrap="square">
            <a:spAutoFit/>
          </a:bodyPr>
          <a:lstStyle/>
          <a:p>
            <a:pPr algn="ctr"/>
            <a:r>
              <a:rPr lang="en-US" sz="5000" b="1" dirty="0" smtClean="0">
                <a:solidFill>
                  <a:srgbClr val="FF0000"/>
                </a:solidFill>
                <a:cs typeface="Aharoni" pitchFamily="2" charset="-79"/>
              </a:rPr>
              <a:t>Psi –Chi interaction</a:t>
            </a:r>
            <a:endParaRPr lang="en-US" sz="2800" dirty="0">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047491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228600"/>
            <a:ext cx="8294723" cy="6505135"/>
            <a:chOff x="381000" y="228600"/>
            <a:chExt cx="8294723" cy="6505135"/>
          </a:xfrm>
        </p:grpSpPr>
        <p:pic>
          <p:nvPicPr>
            <p:cNvPr id="27650" name="Picture 2"/>
            <p:cNvPicPr>
              <a:picLocks noChangeAspect="1" noChangeArrowheads="1"/>
            </p:cNvPicPr>
            <p:nvPr/>
          </p:nvPicPr>
          <p:blipFill>
            <a:blip r:embed="rId2" cstate="print"/>
            <a:srcRect/>
            <a:stretch>
              <a:fillRect/>
            </a:stretch>
          </p:blipFill>
          <p:spPr bwMode="auto">
            <a:xfrm>
              <a:off x="1943768" y="228600"/>
              <a:ext cx="6514432" cy="838200"/>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381000" y="838200"/>
              <a:ext cx="8294723" cy="5772533"/>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914401" y="6553200"/>
              <a:ext cx="1066800" cy="180535"/>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4238508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sz="4400" dirty="0" smtClean="0">
                <a:solidFill>
                  <a:srgbClr val="C00000"/>
                </a:solidFill>
              </a:rPr>
              <a:t>SHIPS</a:t>
            </a:r>
          </a:p>
        </p:txBody>
      </p:sp>
      <p:sp>
        <p:nvSpPr>
          <p:cNvPr id="8195" name="Rectangle 3"/>
          <p:cNvSpPr>
            <a:spLocks noGrp="1" noChangeArrowheads="1"/>
          </p:cNvSpPr>
          <p:nvPr>
            <p:ph idx="1"/>
          </p:nvPr>
        </p:nvSpPr>
        <p:spPr>
          <a:xfrm>
            <a:off x="457200" y="1295400"/>
            <a:ext cx="8229600" cy="4525963"/>
          </a:xfrm>
        </p:spPr>
        <p:txBody>
          <a:bodyPr>
            <a:normAutofit fontScale="92500" lnSpcReduction="10000"/>
          </a:bodyPr>
          <a:lstStyle/>
          <a:p>
            <a:pPr marL="0" indent="0" eaLnBrk="1" hangingPunct="1">
              <a:buNone/>
            </a:pPr>
            <a:endParaRPr lang="en-US" dirty="0" smtClean="0"/>
          </a:p>
          <a:p>
            <a:pPr eaLnBrk="1" hangingPunct="1"/>
            <a:r>
              <a:rPr lang="en-US" sz="4000" dirty="0" smtClean="0"/>
              <a:t>21 total predictors used</a:t>
            </a:r>
          </a:p>
          <a:p>
            <a:pPr eaLnBrk="1" hangingPunct="1"/>
            <a:r>
              <a:rPr lang="en-US" sz="4000" dirty="0" smtClean="0"/>
              <a:t>Atmospheric Predictors from GFS</a:t>
            </a:r>
          </a:p>
          <a:p>
            <a:pPr eaLnBrk="1" hangingPunct="1"/>
            <a:r>
              <a:rPr lang="en-US" sz="4000" dirty="0" smtClean="0"/>
              <a:t>SST from Reynolds weekly fields</a:t>
            </a:r>
          </a:p>
          <a:p>
            <a:pPr eaLnBrk="1" hangingPunct="1"/>
            <a:r>
              <a:rPr lang="en-US" sz="4000" dirty="0" smtClean="0"/>
              <a:t>Predictors from satellite data</a:t>
            </a:r>
          </a:p>
          <a:p>
            <a:pPr lvl="1" eaLnBrk="1" hangingPunct="1"/>
            <a:r>
              <a:rPr lang="en-US" sz="4000" dirty="0" smtClean="0"/>
              <a:t>Ocean Heat content from altimetry</a:t>
            </a:r>
          </a:p>
          <a:p>
            <a:pPr lvl="1" eaLnBrk="1" hangingPunct="1"/>
            <a:r>
              <a:rPr lang="en-US" sz="4000" dirty="0" smtClean="0"/>
              <a:t>GOES IR window channel brightness temperature</a:t>
            </a:r>
          </a:p>
          <a:p>
            <a:pPr eaLnBrk="1" hangingPunct="1">
              <a:buFont typeface="Wingdings 2" pitchFamily="18" charset="2"/>
              <a:buNone/>
            </a:pPr>
            <a:endParaRPr lang="en-US"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870261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990600" y="304799"/>
            <a:ext cx="7315200" cy="5471443"/>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381000" y="5943599"/>
            <a:ext cx="8534400" cy="73209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250481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152400"/>
            <a:ext cx="5719158" cy="5562600"/>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a:stretch>
            <a:fillRect/>
          </a:stretch>
        </p:blipFill>
        <p:spPr bwMode="auto">
          <a:xfrm>
            <a:off x="762000" y="5791200"/>
            <a:ext cx="7315200" cy="88623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888352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i-chi.jpg"/>
          <p:cNvPicPr>
            <a:picLocks noChangeAspect="1"/>
          </p:cNvPicPr>
          <p:nvPr/>
        </p:nvPicPr>
        <p:blipFill>
          <a:blip r:embed="rId2" cstate="print"/>
          <a:srcRect l="3333" t="7500" r="16667" b="42500"/>
          <a:stretch>
            <a:fillRect/>
          </a:stretch>
        </p:blipFill>
        <p:spPr>
          <a:xfrm>
            <a:off x="914400" y="304800"/>
            <a:ext cx="7315200" cy="3048000"/>
          </a:xfrm>
          <a:prstGeom prst="rect">
            <a:avLst/>
          </a:prstGeom>
        </p:spPr>
      </p:pic>
      <p:graphicFrame>
        <p:nvGraphicFramePr>
          <p:cNvPr id="5" name="Chart 4"/>
          <p:cNvGraphicFramePr/>
          <p:nvPr>
            <p:extLst>
              <p:ext uri="{D42A27DB-BD31-4B8C-83A1-F6EECF244321}">
                <p14:modId xmlns:p14="http://schemas.microsoft.com/office/powerpoint/2010/main" val="2274839538"/>
              </p:ext>
            </p:extLst>
          </p:nvPr>
        </p:nvGraphicFramePr>
        <p:xfrm>
          <a:off x="304800" y="3048000"/>
          <a:ext cx="807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867400" y="4572000"/>
            <a:ext cx="3276600" cy="923330"/>
          </a:xfrm>
          <a:prstGeom prst="rect">
            <a:avLst/>
          </a:prstGeom>
          <a:noFill/>
        </p:spPr>
        <p:txBody>
          <a:bodyPr wrap="square" rtlCol="0">
            <a:spAutoFit/>
          </a:bodyPr>
          <a:lstStyle/>
          <a:p>
            <a:r>
              <a:rPr lang="en-US" b="1" dirty="0" smtClean="0"/>
              <a:t>Time history of Observed Intensity (Kt) and  total Psi-Chi interaction terms</a:t>
            </a:r>
            <a:endParaRPr lang="en-US" b="1" dirty="0"/>
          </a:p>
        </p:txBody>
      </p:sp>
      <p:sp>
        <p:nvSpPr>
          <p:cNvPr id="8" name="TextBox 7"/>
          <p:cNvSpPr txBox="1"/>
          <p:nvPr/>
        </p:nvSpPr>
        <p:spPr>
          <a:xfrm>
            <a:off x="1752600" y="71735"/>
            <a:ext cx="5562600" cy="461665"/>
          </a:xfrm>
          <a:prstGeom prst="rect">
            <a:avLst/>
          </a:prstGeom>
          <a:noFill/>
        </p:spPr>
        <p:txBody>
          <a:bodyPr wrap="square" rtlCol="0">
            <a:spAutoFit/>
          </a:bodyPr>
          <a:lstStyle/>
          <a:p>
            <a:r>
              <a:rPr lang="en-US" sz="2400" b="1" dirty="0" smtClean="0">
                <a:solidFill>
                  <a:srgbClr val="00B050"/>
                </a:solidFill>
              </a:rPr>
              <a:t>Total  Psi-Chi  interaction for ISAAC 2012</a:t>
            </a:r>
            <a:r>
              <a:rPr lang="en-US" dirty="0" smtClean="0"/>
              <a:t> </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414054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 y="2514600"/>
            <a:ext cx="9144000" cy="861774"/>
          </a:xfrm>
          <a:prstGeom prst="rect">
            <a:avLst/>
          </a:prstGeom>
          <a:solidFill>
            <a:schemeClr val="tx2">
              <a:lumMod val="40000"/>
              <a:lumOff val="60000"/>
            </a:schemeClr>
          </a:solidFill>
        </p:spPr>
        <p:txBody>
          <a:bodyPr wrap="square">
            <a:spAutoFit/>
          </a:bodyPr>
          <a:lstStyle/>
          <a:p>
            <a:pPr algn="ctr"/>
            <a:r>
              <a:rPr lang="en-US" sz="5000" b="1" dirty="0" smtClean="0">
                <a:solidFill>
                  <a:srgbClr val="FF0000"/>
                </a:solidFill>
                <a:cs typeface="Aharoni" pitchFamily="2" charset="-79"/>
              </a:rPr>
              <a:t>Angular Momentum</a:t>
            </a:r>
            <a:endParaRPr lang="en-US" sz="2800" dirty="0">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399308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304800"/>
            <a:ext cx="8686800" cy="629131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851820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557213"/>
            <a:ext cx="8610600" cy="57435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94862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cstate="print"/>
          <a:srcRect/>
          <a:stretch>
            <a:fillRect/>
          </a:stretch>
        </p:blipFill>
        <p:spPr bwMode="auto">
          <a:xfrm>
            <a:off x="609600" y="990600"/>
            <a:ext cx="7315200" cy="3810000"/>
          </a:xfrm>
          <a:prstGeom prst="rect">
            <a:avLst/>
          </a:prstGeom>
          <a:noFill/>
          <a:ln w="9525">
            <a:noFill/>
            <a:miter lim="800000"/>
            <a:headEnd/>
            <a:tailEnd/>
          </a:ln>
        </p:spPr>
      </p:pic>
      <p:sp>
        <p:nvSpPr>
          <p:cNvPr id="40963" name="TextBox 2"/>
          <p:cNvSpPr txBox="1">
            <a:spLocks noChangeArrowheads="1"/>
          </p:cNvSpPr>
          <p:nvPr/>
        </p:nvSpPr>
        <p:spPr bwMode="auto">
          <a:xfrm>
            <a:off x="838200" y="5181600"/>
            <a:ext cx="7239000" cy="1200150"/>
          </a:xfrm>
          <a:prstGeom prst="rect">
            <a:avLst/>
          </a:prstGeom>
          <a:noFill/>
          <a:ln w="9525">
            <a:noFill/>
            <a:miter lim="800000"/>
            <a:headEnd/>
            <a:tailEnd/>
          </a:ln>
        </p:spPr>
        <p:txBody>
          <a:bodyPr>
            <a:spAutoFit/>
          </a:bodyPr>
          <a:lstStyle/>
          <a:p>
            <a:pPr algn="just"/>
            <a:r>
              <a:rPr lang="en-US"/>
              <a:t>Cross-section composites of horizontal advection in storms category 2 and higher for (a) Earth’s angular momentum and (b) Relative angular momentum</a:t>
            </a:r>
          </a:p>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498168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hc.noaa.gov/tracks/2012at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889343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0"/>
            <a:ext cx="6998839" cy="646331"/>
          </a:xfrm>
          <a:prstGeom prst="rect">
            <a:avLst/>
          </a:prstGeom>
          <a:noFill/>
        </p:spPr>
        <p:txBody>
          <a:bodyPr wrap="none" rtlCol="0">
            <a:spAutoFit/>
          </a:bodyPr>
          <a:lstStyle/>
          <a:p>
            <a:r>
              <a:rPr lang="en-US" sz="3600" b="1" dirty="0" smtClean="0">
                <a:solidFill>
                  <a:srgbClr val="C00000"/>
                </a:solidFill>
              </a:rPr>
              <a:t>ALL THE NAMED STROMS OF 2012</a:t>
            </a:r>
            <a:endParaRPr lang="en-US" sz="3600" b="1" dirty="0">
              <a:solidFill>
                <a:srgbClr val="C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951061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4739"/>
            <a:ext cx="8543365" cy="631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438206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0"/>
            <a:ext cx="9144000" cy="3046988"/>
          </a:xfrm>
          <a:prstGeom prst="rect">
            <a:avLst/>
          </a:prstGeom>
          <a:noFill/>
        </p:spPr>
        <p:txBody>
          <a:bodyPr wrap="square" rtlCol="0">
            <a:spAutoFit/>
          </a:bodyPr>
          <a:lstStyle/>
          <a:p>
            <a:pPr algn="ctr"/>
            <a:r>
              <a:rPr lang="en-US" sz="4800" b="1" dirty="0" smtClean="0">
                <a:solidFill>
                  <a:srgbClr val="C00000"/>
                </a:solidFill>
              </a:rPr>
              <a:t>     </a:t>
            </a:r>
            <a:r>
              <a:rPr lang="en-US" sz="4800" b="1" dirty="0" smtClean="0">
                <a:solidFill>
                  <a:srgbClr val="C00000"/>
                </a:solidFill>
                <a:latin typeface="Times New Roman" pitchFamily="18" charset="0"/>
                <a:cs typeface="Times New Roman" pitchFamily="18" charset="0"/>
              </a:rPr>
              <a:t>RESULTS FOR THE HURRICANE SEASON 2012 </a:t>
            </a:r>
            <a:r>
              <a:rPr lang="en-US" sz="4800" b="1" smtClean="0">
                <a:solidFill>
                  <a:srgbClr val="C00000"/>
                </a:solidFill>
                <a:latin typeface="Times New Roman" pitchFamily="18" charset="0"/>
                <a:cs typeface="Times New Roman" pitchFamily="18" charset="0"/>
              </a:rPr>
              <a:t>FROM REAL TIME </a:t>
            </a:r>
            <a:r>
              <a:rPr lang="en-US" sz="4800" b="1" dirty="0" smtClean="0">
                <a:solidFill>
                  <a:srgbClr val="C00000"/>
                </a:solidFill>
                <a:latin typeface="Times New Roman" pitchFamily="18" charset="0"/>
                <a:cs typeface="Times New Roman" pitchFamily="18" charset="0"/>
              </a:rPr>
              <a:t>FORECASTS</a:t>
            </a:r>
            <a:endParaRPr lang="en-US" sz="4800" b="1" dirty="0">
              <a:solidFill>
                <a:srgbClr val="C0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3478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mtClean="0"/>
              <a:t>SHIPS Predictors</a:t>
            </a:r>
          </a:p>
        </p:txBody>
      </p:sp>
      <p:sp>
        <p:nvSpPr>
          <p:cNvPr id="9219" name="Rectangle 3"/>
          <p:cNvSpPr>
            <a:spLocks noGrp="1" noChangeArrowheads="1"/>
          </p:cNvSpPr>
          <p:nvPr>
            <p:ph idx="1"/>
          </p:nvPr>
        </p:nvSpPr>
        <p:spPr>
          <a:xfrm>
            <a:off x="457200" y="990600"/>
            <a:ext cx="8229600" cy="5562600"/>
          </a:xfrm>
        </p:spPr>
        <p:txBody>
          <a:bodyPr/>
          <a:lstStyle/>
          <a:p>
            <a:pPr eaLnBrk="1" hangingPunct="1">
              <a:lnSpc>
                <a:spcPct val="80000"/>
              </a:lnSpc>
            </a:pPr>
            <a:r>
              <a:rPr lang="en-US" sz="2800" smtClean="0"/>
              <a:t>Persistence</a:t>
            </a:r>
          </a:p>
          <a:p>
            <a:pPr lvl="1" eaLnBrk="1" hangingPunct="1">
              <a:lnSpc>
                <a:spcPct val="80000"/>
              </a:lnSpc>
            </a:pPr>
            <a:r>
              <a:rPr lang="en-US" smtClean="0"/>
              <a:t>12hr intensity change</a:t>
            </a:r>
          </a:p>
          <a:p>
            <a:pPr lvl="1" eaLnBrk="1" hangingPunct="1">
              <a:lnSpc>
                <a:spcPct val="80000"/>
              </a:lnSpc>
            </a:pPr>
            <a:r>
              <a:rPr lang="en-US" smtClean="0"/>
              <a:t>Max winds at t = 0 (Vmax)</a:t>
            </a:r>
          </a:p>
          <a:p>
            <a:pPr lvl="1" eaLnBrk="1" hangingPunct="1">
              <a:lnSpc>
                <a:spcPct val="80000"/>
              </a:lnSpc>
            </a:pPr>
            <a:r>
              <a:rPr lang="en-US" smtClean="0"/>
              <a:t>Vmax * 12 hr intensity change</a:t>
            </a:r>
          </a:p>
          <a:p>
            <a:pPr eaLnBrk="1" hangingPunct="1">
              <a:lnSpc>
                <a:spcPct val="80000"/>
              </a:lnSpc>
            </a:pPr>
            <a:r>
              <a:rPr lang="en-US" sz="2800" smtClean="0"/>
              <a:t>Upper Level Temperature</a:t>
            </a:r>
          </a:p>
          <a:p>
            <a:pPr lvl="1" eaLnBrk="1" hangingPunct="1">
              <a:lnSpc>
                <a:spcPct val="80000"/>
              </a:lnSpc>
            </a:pPr>
            <a:r>
              <a:rPr lang="en-US" smtClean="0"/>
              <a:t>200mb Temperature</a:t>
            </a:r>
          </a:p>
          <a:p>
            <a:pPr lvl="1" eaLnBrk="1" hangingPunct="1">
              <a:lnSpc>
                <a:spcPct val="80000"/>
              </a:lnSpc>
            </a:pPr>
            <a:r>
              <a:rPr lang="en-US" smtClean="0"/>
              <a:t>250mb Temperature (relative to threshold temperature of -44</a:t>
            </a:r>
            <a:r>
              <a:rPr lang="en-US" smtClean="0">
                <a:cs typeface="Arial" charset="0"/>
              </a:rPr>
              <a:t>°C)</a:t>
            </a:r>
            <a:endParaRPr lang="en-US" smtClean="0"/>
          </a:p>
          <a:p>
            <a:pPr eaLnBrk="1" hangingPunct="1">
              <a:lnSpc>
                <a:spcPct val="80000"/>
              </a:lnSpc>
            </a:pPr>
            <a:r>
              <a:rPr lang="en-US" sz="2800" smtClean="0"/>
              <a:t>Sea Surface Potential</a:t>
            </a:r>
          </a:p>
          <a:p>
            <a:pPr lvl="1" eaLnBrk="1" hangingPunct="1">
              <a:lnSpc>
                <a:spcPct val="80000"/>
              </a:lnSpc>
            </a:pPr>
            <a:r>
              <a:rPr lang="en-US" smtClean="0"/>
              <a:t>Difference between forecasted Max Potential Intensity and t = 0 intensity</a:t>
            </a:r>
          </a:p>
          <a:p>
            <a:pPr lvl="1" eaLnBrk="1" hangingPunct="1">
              <a:lnSpc>
                <a:spcPct val="80000"/>
              </a:lnSpc>
            </a:pPr>
            <a:r>
              <a:rPr lang="en-US" smtClean="0"/>
              <a:t>Sea Surface Potential squared</a:t>
            </a:r>
          </a:p>
          <a:p>
            <a:pPr eaLnBrk="1" hangingPunct="1">
              <a:lnSpc>
                <a:spcPct val="80000"/>
              </a:lnSpc>
            </a:pPr>
            <a:r>
              <a:rPr lang="en-US" sz="2800" smtClean="0"/>
              <a:t>GFS Vortex Tendency</a:t>
            </a:r>
          </a:p>
          <a:p>
            <a:pPr lvl="1" eaLnBrk="1" hangingPunct="1">
              <a:lnSpc>
                <a:spcPct val="80000"/>
              </a:lnSpc>
            </a:pPr>
            <a:r>
              <a:rPr lang="en-US" smtClean="0"/>
              <a:t>Change in GFS 0-600km average symmetric tangential wind at 850mb</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574003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32" y="1644256"/>
            <a:ext cx="4552332" cy="330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733" y="1644256"/>
            <a:ext cx="4286868" cy="330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764777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204787"/>
            <a:ext cx="8753476" cy="6424613"/>
            <a:chOff x="152400" y="204787"/>
            <a:chExt cx="8753476" cy="6424613"/>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4787"/>
              <a:ext cx="4343400"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2232" y="204787"/>
              <a:ext cx="4263644"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29604"/>
              <a:ext cx="4343400" cy="309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2232" y="3529604"/>
              <a:ext cx="4263644"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643137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7609" y="177729"/>
            <a:ext cx="8759798" cy="6407079"/>
            <a:chOff x="177609" y="228600"/>
            <a:chExt cx="8759798" cy="6407079"/>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609" y="228600"/>
              <a:ext cx="4394390" cy="330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228600"/>
              <a:ext cx="4289206" cy="330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609" y="3605804"/>
              <a:ext cx="4394389" cy="302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199" y="3605804"/>
              <a:ext cx="4289207" cy="302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342089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228600"/>
            <a:ext cx="8790739" cy="6400800"/>
            <a:chOff x="152400" y="228600"/>
            <a:chExt cx="8790739" cy="6400800"/>
          </a:xfrm>
        </p:grpSpPr>
        <p:grpSp>
          <p:nvGrpSpPr>
            <p:cNvPr id="2" name="Group 1"/>
            <p:cNvGrpSpPr/>
            <p:nvPr/>
          </p:nvGrpSpPr>
          <p:grpSpPr>
            <a:xfrm>
              <a:off x="152400" y="228600"/>
              <a:ext cx="8790739" cy="6400800"/>
              <a:chOff x="152400" y="228600"/>
              <a:chExt cx="8790739" cy="640080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4343400" cy="315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332" y="228600"/>
                <a:ext cx="4344807" cy="315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471068"/>
                <a:ext cx="4343400" cy="315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71068"/>
              <a:ext cx="4371139" cy="315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189842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228600"/>
            <a:ext cx="8686800" cy="6398919"/>
            <a:chOff x="381000" y="382881"/>
            <a:chExt cx="8534400" cy="6398919"/>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2881"/>
              <a:ext cx="4191000" cy="304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97244"/>
              <a:ext cx="4191000" cy="30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505200"/>
              <a:ext cx="4191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3505200"/>
              <a:ext cx="41814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Slide Number Placeholder 6"/>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195229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 y="228600"/>
            <a:ext cx="8755061" cy="6477000"/>
            <a:chOff x="228600" y="228600"/>
            <a:chExt cx="8755061" cy="6477000"/>
          </a:xfrm>
        </p:grpSpPr>
        <p:grpSp>
          <p:nvGrpSpPr>
            <p:cNvPr id="2" name="Group 1"/>
            <p:cNvGrpSpPr/>
            <p:nvPr/>
          </p:nvGrpSpPr>
          <p:grpSpPr>
            <a:xfrm>
              <a:off x="228600" y="228600"/>
              <a:ext cx="8755061" cy="3081968"/>
              <a:chOff x="236539" y="228600"/>
              <a:chExt cx="8755061" cy="3155156"/>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9" y="228600"/>
                <a:ext cx="4334668" cy="314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582" y="228600"/>
                <a:ext cx="4341018" cy="31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984" y="3443538"/>
              <a:ext cx="4492625" cy="3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705100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599"/>
            <a:ext cx="4241160" cy="284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28600"/>
            <a:ext cx="4495800" cy="284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200400"/>
            <a:ext cx="424115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200399"/>
            <a:ext cx="4495800" cy="34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2552445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4267200" cy="309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179" y="228600"/>
            <a:ext cx="4230021" cy="309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391802"/>
            <a:ext cx="4267200" cy="328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9178" y="3429000"/>
            <a:ext cx="4218909" cy="324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85429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4191000" cy="314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556" y="228600"/>
            <a:ext cx="4337844" cy="314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477490"/>
            <a:ext cx="4191000" cy="315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556" y="3467773"/>
            <a:ext cx="4337844" cy="316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82811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419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362" y="304800"/>
            <a:ext cx="4364038"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583280"/>
            <a:ext cx="4191000" cy="304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1362" y="3583280"/>
            <a:ext cx="4360863" cy="304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839482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smtClean="0"/>
              <a:t>SHIPS Predictors cont…</a:t>
            </a:r>
          </a:p>
        </p:txBody>
      </p:sp>
      <p:sp>
        <p:nvSpPr>
          <p:cNvPr id="10243" name="Rectangle 3"/>
          <p:cNvSpPr>
            <a:spLocks noGrp="1" noChangeArrowheads="1"/>
          </p:cNvSpPr>
          <p:nvPr>
            <p:ph idx="1"/>
          </p:nvPr>
        </p:nvSpPr>
        <p:spPr>
          <a:xfrm>
            <a:off x="457200" y="1066800"/>
            <a:ext cx="8229600" cy="5562600"/>
          </a:xfrm>
        </p:spPr>
        <p:txBody>
          <a:bodyPr/>
          <a:lstStyle/>
          <a:p>
            <a:pPr eaLnBrk="1" hangingPunct="1">
              <a:lnSpc>
                <a:spcPct val="80000"/>
              </a:lnSpc>
            </a:pPr>
            <a:r>
              <a:rPr lang="en-US" sz="2800" smtClean="0"/>
              <a:t>Zonal Storm motion(SPDX)</a:t>
            </a:r>
          </a:p>
          <a:p>
            <a:pPr lvl="1" eaLnBrk="1" hangingPunct="1">
              <a:lnSpc>
                <a:spcPct val="80000"/>
              </a:lnSpc>
            </a:pPr>
            <a:r>
              <a:rPr lang="en-US" smtClean="0"/>
              <a:t>X component of motion from lat-lon position (finite differencing of forecast position from NHC)</a:t>
            </a:r>
          </a:p>
          <a:p>
            <a:pPr eaLnBrk="1" hangingPunct="1">
              <a:lnSpc>
                <a:spcPct val="80000"/>
              </a:lnSpc>
            </a:pPr>
            <a:r>
              <a:rPr lang="en-US" sz="2800" smtClean="0"/>
              <a:t>Steering Layer Pressure</a:t>
            </a:r>
          </a:p>
          <a:p>
            <a:pPr lvl="1" eaLnBrk="1" hangingPunct="1">
              <a:lnSpc>
                <a:spcPct val="80000"/>
              </a:lnSpc>
            </a:pPr>
            <a:r>
              <a:rPr lang="en-US" smtClean="0"/>
              <a:t>Layer where wind best resembles storm motion</a:t>
            </a:r>
          </a:p>
          <a:p>
            <a:pPr eaLnBrk="1" hangingPunct="1">
              <a:lnSpc>
                <a:spcPct val="80000"/>
              </a:lnSpc>
            </a:pPr>
            <a:r>
              <a:rPr lang="en-US" sz="2800" smtClean="0"/>
              <a:t>Satellite Predictors</a:t>
            </a:r>
          </a:p>
          <a:p>
            <a:pPr lvl="1" eaLnBrk="1" hangingPunct="1">
              <a:lnSpc>
                <a:spcPct val="80000"/>
              </a:lnSpc>
            </a:pPr>
            <a:r>
              <a:rPr lang="en-US" smtClean="0"/>
              <a:t>Standard Deviation of GOES Brightness Temperature (0-200km) * Vmax</a:t>
            </a:r>
          </a:p>
          <a:p>
            <a:pPr lvl="1" eaLnBrk="1" hangingPunct="1">
              <a:lnSpc>
                <a:spcPct val="80000"/>
              </a:lnSpc>
            </a:pPr>
            <a:r>
              <a:rPr lang="en-US" smtClean="0"/>
              <a:t>Percent area where GOES T</a:t>
            </a:r>
            <a:r>
              <a:rPr lang="en-US" sz="1800" smtClean="0"/>
              <a:t>b</a:t>
            </a:r>
            <a:r>
              <a:rPr lang="en-US" smtClean="0"/>
              <a:t> &lt; -20</a:t>
            </a:r>
            <a:r>
              <a:rPr lang="en-US" smtClean="0">
                <a:cs typeface="Arial" charset="0"/>
              </a:rPr>
              <a:t>°C (50-200km)</a:t>
            </a:r>
          </a:p>
          <a:p>
            <a:pPr lvl="1" eaLnBrk="1" hangingPunct="1">
              <a:lnSpc>
                <a:spcPct val="80000"/>
              </a:lnSpc>
            </a:pPr>
            <a:r>
              <a:rPr lang="en-US" smtClean="0">
                <a:cs typeface="Arial" charset="0"/>
              </a:rPr>
              <a:t>Ocean Heat Content</a:t>
            </a:r>
          </a:p>
          <a:p>
            <a:pPr eaLnBrk="1" hangingPunct="1">
              <a:lnSpc>
                <a:spcPct val="80000"/>
              </a:lnSpc>
            </a:pPr>
            <a:r>
              <a:rPr lang="en-US" sz="2800" smtClean="0"/>
              <a:t>Theta-E Excess</a:t>
            </a:r>
          </a:p>
          <a:p>
            <a:pPr lvl="1" eaLnBrk="1" hangingPunct="1">
              <a:lnSpc>
                <a:spcPct val="80000"/>
              </a:lnSpc>
            </a:pPr>
            <a:r>
              <a:rPr lang="en-US" smtClean="0"/>
              <a:t>Theta-E difference (postive only) between a parcel lifted form the surface and its environment (200-800km average)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251412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9" y="1524000"/>
            <a:ext cx="4341811" cy="330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3999"/>
            <a:ext cx="4308538" cy="330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78715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282575"/>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3782276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34384" y="206514"/>
            <a:ext cx="7640233" cy="707886"/>
          </a:xfrm>
          <a:prstGeom prst="rect">
            <a:avLst/>
          </a:prstGeom>
          <a:noFill/>
        </p:spPr>
        <p:txBody>
          <a:bodyPr wrap="none" rtlCol="0">
            <a:spAutoFit/>
          </a:bodyPr>
          <a:lstStyle/>
          <a:p>
            <a:r>
              <a:rPr lang="en-US" sz="4000" dirty="0" err="1" smtClean="0">
                <a:solidFill>
                  <a:srgbClr val="C00000"/>
                </a:solidFill>
                <a:latin typeface="Times New Roman" pitchFamily="18" charset="0"/>
                <a:cs typeface="Times New Roman" pitchFamily="18" charset="0"/>
              </a:rPr>
              <a:t>Multimodel</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Superensemble</a:t>
            </a:r>
            <a:r>
              <a:rPr lang="en-US" sz="4000" dirty="0" smtClean="0">
                <a:solidFill>
                  <a:srgbClr val="C00000"/>
                </a:solidFill>
                <a:latin typeface="Times New Roman" pitchFamily="18" charset="0"/>
                <a:cs typeface="Times New Roman" pitchFamily="18" charset="0"/>
              </a:rPr>
              <a:t> Results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304567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76200"/>
            <a:ext cx="91440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FF0000"/>
                </a:solidFill>
                <a:latin typeface="Times New Roman" pitchFamily="18" charset="0"/>
                <a:cs typeface="Times New Roman" pitchFamily="18" charset="0"/>
              </a:rPr>
              <a:t>CONCLUSIONS</a:t>
            </a:r>
          </a:p>
          <a:p>
            <a:pPr algn="ctr" eaLnBrk="1" hangingPunct="1"/>
            <a:endParaRPr lang="en-US" dirty="0">
              <a:latin typeface="Times New Roman" pitchFamily="18" charset="0"/>
              <a:cs typeface="Times New Roman" pitchFamily="18" charset="0"/>
            </a:endParaRPr>
          </a:p>
          <a:p>
            <a:pPr lvl="1" algn="just" eaLnBrk="1" hangingPunct="1">
              <a:buFont typeface="Wingdings" pitchFamily="2" charset="2"/>
              <a:buChar char="Ø"/>
            </a:pPr>
            <a:r>
              <a:rPr lang="en-US" b="1" dirty="0">
                <a:solidFill>
                  <a:srgbClr val="C00000"/>
                </a:solidFill>
                <a:latin typeface="Times New Roman" pitchFamily="18" charset="0"/>
                <a:cs typeface="Times New Roman" pitchFamily="18" charset="0"/>
              </a:rPr>
              <a:t>FSU EXTENDED SHIPS/SPICE ALGORITHM FOR HURRICANE INTENSITY FORECAST IMPROVEMENTS IS ALMOST READY FOR OPERATIONS</a:t>
            </a:r>
            <a:r>
              <a:rPr lang="en-US" b="1" dirty="0" smtClean="0">
                <a:solidFill>
                  <a:srgbClr val="C00000"/>
                </a:solidFill>
                <a:latin typeface="Times New Roman" pitchFamily="18" charset="0"/>
                <a:cs typeface="Times New Roman" pitchFamily="18" charset="0"/>
              </a:rPr>
              <a:t>.</a:t>
            </a:r>
          </a:p>
          <a:p>
            <a:pPr lvl="1" algn="just" eaLnBrk="1" hangingPunct="1">
              <a:buFont typeface="Wingdings" pitchFamily="2" charset="2"/>
              <a:buChar char="Ø"/>
            </a:pPr>
            <a:endParaRPr lang="en-US" b="1" dirty="0">
              <a:solidFill>
                <a:srgbClr val="C00000"/>
              </a:solidFill>
              <a:latin typeface="Times New Roman" pitchFamily="18" charset="0"/>
              <a:cs typeface="Times New Roman" pitchFamily="18" charset="0"/>
            </a:endParaRPr>
          </a:p>
          <a:p>
            <a:pPr lvl="1" algn="just" eaLnBrk="1" hangingPunct="1"/>
            <a:r>
              <a:rPr lang="en-US" dirty="0">
                <a:latin typeface="Times New Roman" pitchFamily="18" charset="0"/>
                <a:cs typeface="Times New Roman" pitchFamily="18" charset="0"/>
              </a:rPr>
              <a:t> </a:t>
            </a:r>
          </a:p>
          <a:p>
            <a:pPr lvl="1" algn="just" eaLnBrk="1" hangingPunct="1">
              <a:buFont typeface="Wingdings" pitchFamily="2" charset="2"/>
              <a:buChar char="Ø"/>
            </a:pPr>
            <a:r>
              <a:rPr lang="en-US" b="1" dirty="0">
                <a:solidFill>
                  <a:srgbClr val="002060"/>
                </a:solidFill>
                <a:latin typeface="Times New Roman" pitchFamily="18" charset="0"/>
                <a:cs typeface="Times New Roman" pitchFamily="18" charset="0"/>
              </a:rPr>
              <a:t>THE FSU DIAGNOSTIC VARIABLES BASED ON DIABATIC PV, ANGULAR MOMENTUM TRANSPORTS INTO HURRICANE </a:t>
            </a:r>
            <a:r>
              <a:rPr lang="en-US" b="1" dirty="0" smtClean="0">
                <a:solidFill>
                  <a:srgbClr val="002060"/>
                </a:solidFill>
                <a:latin typeface="Times New Roman" pitchFamily="18" charset="0"/>
                <a:cs typeface="Times New Roman" pitchFamily="18" charset="0"/>
              </a:rPr>
              <a:t>CORE, </a:t>
            </a:r>
            <a:r>
              <a:rPr lang="en-US" b="1" dirty="0">
                <a:solidFill>
                  <a:srgbClr val="002060"/>
                </a:solidFill>
                <a:latin typeface="Times New Roman" pitchFamily="18" charset="0"/>
                <a:cs typeface="Times New Roman" pitchFamily="18" charset="0"/>
              </a:rPr>
              <a:t>ENERGY PROVIDED BY DIVERGENT WINDS AND THE SHEAR TO CURVATURE KINEMATICS PROVIDE GREAT STRENGTHS TO THE CURRENT SHIPS AND THE SPICE FORECAST PARAMETERS.</a:t>
            </a:r>
          </a:p>
          <a:p>
            <a:pPr marL="457200" lvl="1" indent="0" algn="just" eaLnBrk="1" hangingPunct="1"/>
            <a:endParaRPr lang="en-US" dirty="0" smtClean="0">
              <a:latin typeface="Times New Roman" pitchFamily="18" charset="0"/>
              <a:cs typeface="Times New Roman" pitchFamily="18" charset="0"/>
            </a:endParaRPr>
          </a:p>
          <a:p>
            <a:pPr marL="457200" lvl="1" indent="0" algn="just" eaLnBrk="1" hangingPunct="1"/>
            <a:endParaRPr lang="en-US" dirty="0">
              <a:latin typeface="Times New Roman" pitchFamily="18" charset="0"/>
              <a:cs typeface="Times New Roman" pitchFamily="18" charset="0"/>
            </a:endParaRPr>
          </a:p>
          <a:p>
            <a:pPr lvl="1" algn="just" eaLnBrk="1" hangingPunct="1">
              <a:buFont typeface="Wingdings" pitchFamily="2" charset="2"/>
              <a:buChar char="Ø"/>
            </a:pPr>
            <a:r>
              <a:rPr lang="en-US" b="1" dirty="0">
                <a:solidFill>
                  <a:srgbClr val="33CC33"/>
                </a:solidFill>
              </a:rPr>
              <a:t>THE FORECASTS,  FOR THE NAMED STORMS OF 2012, FROM THE FSU MODIFIED SHIPS DO CONSISTENTLY PERFORM BETTER IN REDUCING THE INTENSITY ERRORS COMPARED TO THE SHIPS. FOR THE FIRST </a:t>
            </a:r>
            <a:r>
              <a:rPr lang="en-US" b="1" dirty="0" smtClean="0">
                <a:solidFill>
                  <a:srgbClr val="33CC33"/>
                </a:solidFill>
              </a:rPr>
              <a:t>72 </a:t>
            </a:r>
            <a:r>
              <a:rPr lang="en-US" b="1" dirty="0">
                <a:solidFill>
                  <a:srgbClr val="33CC33"/>
                </a:solidFill>
              </a:rPr>
              <a:t>HOURS THE SKILL OF THE MODIFIED SHIPS ARE COMPARABLE OR SLIGHTLY BETTER THAN THOSE OF </a:t>
            </a:r>
            <a:r>
              <a:rPr lang="en-US" b="1" dirty="0" smtClean="0">
                <a:solidFill>
                  <a:srgbClr val="33CC33"/>
                </a:solidFill>
              </a:rPr>
              <a:t>SPICE. </a:t>
            </a:r>
            <a:r>
              <a:rPr lang="en-US" b="1" dirty="0">
                <a:solidFill>
                  <a:srgbClr val="33CC33"/>
                </a:solidFill>
              </a:rPr>
              <a:t>THEREAFTER  SPICE HOLDS A SLIGHT EDGE IN ITS PERFORMANCE FOR THE REDUCTION OF INTENSITY </a:t>
            </a:r>
            <a:r>
              <a:rPr lang="en-US" b="1" dirty="0" smtClean="0">
                <a:solidFill>
                  <a:srgbClr val="33CC33"/>
                </a:solidFill>
              </a:rPr>
              <a:t>ERRORS.</a:t>
            </a:r>
          </a:p>
          <a:p>
            <a:pPr marL="457200" lvl="1" indent="0" algn="just" eaLnBrk="1" hangingPunct="1"/>
            <a:r>
              <a:rPr lang="en-US" b="1" dirty="0">
                <a:solidFill>
                  <a:srgbClr val="33CC33"/>
                </a:solidFill>
              </a:rPr>
              <a:t/>
            </a:r>
            <a:br>
              <a:rPr lang="en-US" b="1" dirty="0">
                <a:solidFill>
                  <a:srgbClr val="33CC33"/>
                </a:solidFill>
              </a:rPr>
            </a:br>
            <a:r>
              <a:rPr lang="en-US" dirty="0"/>
              <a:t/>
            </a:r>
            <a:br>
              <a:rPr lang="en-US" dirty="0"/>
            </a:b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526836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5"/>
            <a:ext cx="8915400" cy="5262979"/>
          </a:xfrm>
          <a:prstGeom prst="rect">
            <a:avLst/>
          </a:prstGeom>
        </p:spPr>
        <p:txBody>
          <a:bodyPr wrap="square">
            <a:spAutoFit/>
          </a:bodyPr>
          <a:lstStyle/>
          <a:p>
            <a:pPr lvl="1" algn="just">
              <a:buFont typeface="Wingdings" pitchFamily="2" charset="2"/>
              <a:buChar char="Ø"/>
            </a:pPr>
            <a:r>
              <a:rPr lang="en-US" sz="2400" b="1" dirty="0">
                <a:solidFill>
                  <a:srgbClr val="C00000"/>
                </a:solidFill>
              </a:rPr>
              <a:t>THE FOLLOWING COMMENT IS WORTH MENTIONING HERE : THE FSU MULTIMODEL SUPERENSEMBLE, THAT INCLUDES LARGELY A SUITE OF MESOSCALE MODELS PROVIDED THE LEAST ERRORS FOR THE HURRICANE INTENSITY FORECASTS , OUT TO 120 HOURS. THAT SUITE OF MODEL DOES INCLUDE THE SPICE AND SHIPS. THAT SUGGESTS THAT THE INCLUSION OF A LARGE SUITE OF MODELS WITHIN THE FRAMEWORK OF THE MULTIMODEL SUPERENSEMBLE CAN PROVIDE MUCH HIGHER SKILLS COMPARED TO SHIPS AND </a:t>
            </a:r>
            <a:r>
              <a:rPr lang="en-US" sz="2400" b="1" dirty="0" smtClean="0">
                <a:solidFill>
                  <a:srgbClr val="C00000"/>
                </a:solidFill>
              </a:rPr>
              <a:t>SPICE.</a:t>
            </a:r>
          </a:p>
          <a:p>
            <a:pPr lvl="1" algn="just"/>
            <a:endParaRPr lang="en-US" sz="2400" b="1" dirty="0" smtClean="0">
              <a:solidFill>
                <a:srgbClr val="C00000"/>
              </a:solidFill>
            </a:endParaRPr>
          </a:p>
          <a:p>
            <a:pPr lvl="1" algn="just">
              <a:buFont typeface="Wingdings" pitchFamily="2" charset="2"/>
              <a:buChar char="Ø"/>
            </a:pPr>
            <a:r>
              <a:rPr lang="en-US" sz="2400" dirty="0"/>
              <a:t> </a:t>
            </a:r>
            <a:r>
              <a:rPr lang="en-US" sz="2400" b="1" dirty="0">
                <a:solidFill>
                  <a:srgbClr val="00B050"/>
                </a:solidFill>
              </a:rPr>
              <a:t>FURTHER WORK IS STILL NEEDED TO BEST REPRESENT , USING SINGLE PARAMETERS, THE FOUR FSU DIAGNOSTIC VARIABLES. THIS IS OUR PRESENT ONGOING RESEARCH.</a:t>
            </a:r>
            <a:r>
              <a:rPr lang="en-US" sz="2400" b="1" dirty="0">
                <a:solidFill>
                  <a:srgbClr val="00B050"/>
                </a:solidFill>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633347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mit\Downloads\hurricane-sandy_238166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77" y="152400"/>
            <a:ext cx="8698023"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2967" y="1752600"/>
            <a:ext cx="6298071" cy="415498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solidFill>
                  <a:srgbClr val="FF0000"/>
                </a:solidFill>
                <a:effectLst>
                  <a:outerShdw blurRad="50800" dist="39000" dir="5460000" algn="tl">
                    <a:srgbClr val="000000">
                      <a:alpha val="38000"/>
                    </a:srgbClr>
                  </a:outerShdw>
                </a:effectLst>
              </a:rPr>
              <a:t>THANK YOU</a:t>
            </a:r>
          </a:p>
          <a:p>
            <a:pPr algn="ctr"/>
            <a:endParaRPr lang="en-US" sz="8800" b="1" dirty="0">
              <a:ln w="11430"/>
              <a:solidFill>
                <a:srgbClr val="FF0000"/>
              </a:solidFill>
              <a:effectLst>
                <a:outerShdw blurRad="50800" dist="39000" dir="5460000" algn="tl">
                  <a:srgbClr val="000000">
                    <a:alpha val="38000"/>
                  </a:srgbClr>
                </a:outerShdw>
              </a:effectLst>
            </a:endParaRPr>
          </a:p>
          <a:p>
            <a:pPr algn="ctr"/>
            <a:r>
              <a:rPr lang="en-US" sz="8800" b="1" cap="none" spc="0" dirty="0" smtClean="0">
                <a:ln w="11430"/>
                <a:solidFill>
                  <a:srgbClr val="FF0000"/>
                </a:solidFill>
                <a:effectLst>
                  <a:outerShdw blurRad="50800" dist="39000" dir="5460000" algn="tl">
                    <a:srgbClr val="000000">
                      <a:alpha val="38000"/>
                    </a:srgbClr>
                  </a:outerShdw>
                </a:effectLst>
              </a:rPr>
              <a:t>Question ??</a:t>
            </a:r>
            <a:endParaRPr lang="en-US" sz="8800" b="1" cap="none" spc="0" dirty="0">
              <a:ln w="11430"/>
              <a:solidFill>
                <a:srgbClr val="FF0000"/>
              </a:soli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57370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US" smtClean="0"/>
              <a:t>SHIPS Predictors cont…</a:t>
            </a:r>
          </a:p>
        </p:txBody>
      </p:sp>
      <p:sp>
        <p:nvSpPr>
          <p:cNvPr id="11267" name="Rectangle 3"/>
          <p:cNvSpPr>
            <a:spLocks noGrp="1" noChangeArrowheads="1"/>
          </p:cNvSpPr>
          <p:nvPr>
            <p:ph idx="1"/>
          </p:nvPr>
        </p:nvSpPr>
        <p:spPr>
          <a:xfrm>
            <a:off x="457200" y="990600"/>
            <a:ext cx="8229600" cy="5638800"/>
          </a:xfrm>
        </p:spPr>
        <p:txBody>
          <a:bodyPr/>
          <a:lstStyle/>
          <a:p>
            <a:pPr eaLnBrk="1" hangingPunct="1"/>
            <a:r>
              <a:rPr lang="en-US" sz="2800" smtClean="0"/>
              <a:t>850-200mb Shear</a:t>
            </a:r>
          </a:p>
          <a:p>
            <a:pPr lvl="1" eaLnBrk="1" hangingPunct="1"/>
            <a:r>
              <a:rPr lang="en-US" smtClean="0"/>
              <a:t>Magnitude of shear with vortex removed averaged from 0-500km (SHR)</a:t>
            </a:r>
          </a:p>
          <a:p>
            <a:pPr lvl="1" eaLnBrk="1" hangingPunct="1"/>
            <a:r>
              <a:rPr lang="en-US" smtClean="0"/>
              <a:t>Heading of above predictor</a:t>
            </a:r>
          </a:p>
          <a:p>
            <a:pPr lvl="1" eaLnBrk="1" hangingPunct="1"/>
            <a:r>
              <a:rPr lang="en-US" smtClean="0"/>
              <a:t>SHR * Latitude</a:t>
            </a:r>
          </a:p>
          <a:p>
            <a:pPr lvl="1" eaLnBrk="1" hangingPunct="1"/>
            <a:r>
              <a:rPr lang="en-US" smtClean="0"/>
              <a:t>SHR * Vmax</a:t>
            </a:r>
          </a:p>
          <a:p>
            <a:pPr eaLnBrk="1" hangingPunct="1"/>
            <a:r>
              <a:rPr lang="en-US" sz="2800" smtClean="0"/>
              <a:t>200mb Divergence</a:t>
            </a:r>
          </a:p>
          <a:p>
            <a:pPr lvl="1" eaLnBrk="1" hangingPunct="1"/>
            <a:r>
              <a:rPr lang="en-US" smtClean="0"/>
              <a:t>Averaged from 0-1000km</a:t>
            </a:r>
          </a:p>
          <a:p>
            <a:pPr eaLnBrk="1" hangingPunct="1"/>
            <a:r>
              <a:rPr lang="en-US" sz="2800" smtClean="0"/>
              <a:t>850mb Vorticity</a:t>
            </a:r>
          </a:p>
          <a:p>
            <a:pPr lvl="1" eaLnBrk="1" hangingPunct="1"/>
            <a:r>
              <a:rPr lang="en-US" smtClean="0"/>
              <a:t>Averaged from 0-1000km</a:t>
            </a:r>
          </a:p>
          <a:p>
            <a:pPr eaLnBrk="1" hangingPunct="1"/>
            <a:r>
              <a:rPr lang="en-US" sz="2800" smtClean="0"/>
              <a:t>Mid Level Relative Humidity</a:t>
            </a:r>
          </a:p>
          <a:p>
            <a:pPr lvl="1" eaLnBrk="1" hangingPunct="1"/>
            <a:r>
              <a:rPr lang="en-US" smtClean="0"/>
              <a:t>Averaged from 700-500mb</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875836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rgbClr val="C00000"/>
                </a:solidFill>
              </a:rPr>
              <a:t>SHIPS Forecast Methodology</a:t>
            </a:r>
          </a:p>
        </p:txBody>
      </p:sp>
      <p:sp>
        <p:nvSpPr>
          <p:cNvPr id="12291" name="Rectangle 3"/>
          <p:cNvSpPr>
            <a:spLocks noGrp="1" noChangeArrowheads="1"/>
          </p:cNvSpPr>
          <p:nvPr>
            <p:ph type="body" sz="half" idx="1"/>
          </p:nvPr>
        </p:nvSpPr>
        <p:spPr>
          <a:xfrm>
            <a:off x="457200" y="1600200"/>
            <a:ext cx="8458200" cy="5105400"/>
          </a:xfrm>
        </p:spPr>
        <p:txBody>
          <a:bodyPr/>
          <a:lstStyle/>
          <a:p>
            <a:pPr eaLnBrk="1" hangingPunct="1">
              <a:lnSpc>
                <a:spcPct val="80000"/>
              </a:lnSpc>
            </a:pPr>
            <a:r>
              <a:rPr lang="en-US" sz="2400" dirty="0" smtClean="0"/>
              <a:t>Multiple linear regression applied to normalized independent and </a:t>
            </a:r>
            <a:r>
              <a:rPr lang="en-US" sz="2400" dirty="0" err="1" smtClean="0"/>
              <a:t>dependant</a:t>
            </a:r>
            <a:r>
              <a:rPr lang="en-US" sz="2400" dirty="0" smtClean="0"/>
              <a:t> variables</a:t>
            </a:r>
          </a:p>
          <a:p>
            <a:pPr lvl="1" eaLnBrk="1" hangingPunct="1">
              <a:lnSpc>
                <a:spcPct val="80000"/>
              </a:lnSpc>
            </a:pPr>
            <a:endParaRPr lang="en-US" sz="20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r>
              <a:rPr lang="en-US" sz="2400" dirty="0" smtClean="0"/>
              <a:t>Final forecast takes form of:</a:t>
            </a:r>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buFontTx/>
              <a:buNone/>
            </a:pPr>
            <a:r>
              <a:rPr lang="en-US" sz="2400" dirty="0" smtClean="0"/>
              <a:t>    </a:t>
            </a:r>
          </a:p>
          <a:p>
            <a:pPr eaLnBrk="1" hangingPunct="1">
              <a:lnSpc>
                <a:spcPct val="80000"/>
              </a:lnSpc>
              <a:buFontTx/>
              <a:buNone/>
            </a:pPr>
            <a:r>
              <a:rPr lang="en-US" sz="2400" dirty="0" smtClean="0"/>
              <a:t>    where A is the standard deviation of the change in intensity, B is the mean change in intensity of all cases, and p represents the predictors.</a:t>
            </a:r>
          </a:p>
          <a:p>
            <a:pPr eaLnBrk="1" hangingPunct="1">
              <a:lnSpc>
                <a:spcPct val="80000"/>
              </a:lnSpc>
              <a:buFontTx/>
              <a:buNone/>
            </a:pPr>
            <a:r>
              <a:rPr lang="en-US" sz="2400" dirty="0" smtClean="0">
                <a:solidFill>
                  <a:srgbClr val="C00000"/>
                </a:solidFill>
              </a:rPr>
              <a:t>    THIS ENTIRE STUDY UTILIZES REGRESSIONS FOR INTENSITY TENDENCIES</a:t>
            </a:r>
            <a:r>
              <a:rPr lang="en-US" sz="2400" dirty="0" smtClean="0"/>
              <a:t>.</a:t>
            </a:r>
          </a:p>
          <a:p>
            <a:pPr eaLnBrk="1" hangingPunct="1">
              <a:lnSpc>
                <a:spcPct val="80000"/>
              </a:lnSpc>
              <a:buFontTx/>
              <a:buNone/>
            </a:pPr>
            <a:endParaRPr lang="en-US" sz="2400" dirty="0" smtClean="0"/>
          </a:p>
          <a:p>
            <a:pPr eaLnBrk="1" hangingPunct="1">
              <a:lnSpc>
                <a:spcPct val="80000"/>
              </a:lnSpc>
            </a:pPr>
            <a:endParaRPr lang="en-US" sz="2400" dirty="0" smtClean="0"/>
          </a:p>
        </p:txBody>
      </p:sp>
      <p:sp>
        <p:nvSpPr>
          <p:cNvPr id="1229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293" name="Object 7"/>
          <p:cNvGraphicFramePr>
            <a:graphicFrameLocks noChangeAspect="1"/>
          </p:cNvGraphicFramePr>
          <p:nvPr/>
        </p:nvGraphicFramePr>
        <p:xfrm>
          <a:off x="3657600" y="2362200"/>
          <a:ext cx="1981200" cy="788988"/>
        </p:xfrm>
        <a:graphic>
          <a:graphicData uri="http://schemas.openxmlformats.org/presentationml/2006/ole">
            <mc:AlternateContent xmlns:mc="http://schemas.openxmlformats.org/markup-compatibility/2006">
              <mc:Choice xmlns:v="urn:schemas-microsoft-com:vml" Requires="v">
                <p:oleObj spid="_x0000_s2180" name="Equation" r:id="rId4" imgW="977476" imgH="393529" progId="Equation.3">
                  <p:embed/>
                </p:oleObj>
              </mc:Choice>
              <mc:Fallback>
                <p:oleObj name="Equation" r:id="rId4" imgW="97747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362200"/>
                        <a:ext cx="19812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295" name="Object 9"/>
          <p:cNvGraphicFramePr>
            <a:graphicFrameLocks noChangeAspect="1"/>
          </p:cNvGraphicFramePr>
          <p:nvPr/>
        </p:nvGraphicFramePr>
        <p:xfrm>
          <a:off x="2667000" y="3962400"/>
          <a:ext cx="3962400" cy="868363"/>
        </p:xfrm>
        <a:graphic>
          <a:graphicData uri="http://schemas.openxmlformats.org/presentationml/2006/ole">
            <mc:AlternateContent xmlns:mc="http://schemas.openxmlformats.org/markup-compatibility/2006">
              <mc:Choice xmlns:v="urn:schemas-microsoft-com:vml" Requires="v">
                <p:oleObj spid="_x0000_s2181" name="Equation" r:id="rId6" imgW="2082800" imgH="457200" progId="Equation.3">
                  <p:embed/>
                </p:oleObj>
              </mc:Choice>
              <mc:Fallback>
                <p:oleObj name="Equation" r:id="rId6" imgW="2082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962400"/>
                        <a:ext cx="3962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5D99B97-CCE1-469A-A2F6-CDE37AB080DC}" type="slidenum">
              <a:rPr lang="en-US" smtClean="0"/>
              <a:pPr>
                <a:defRPr/>
              </a:pPr>
              <a:t>7</a:t>
            </a:fld>
            <a:endParaRPr lang="en-US"/>
          </a:p>
        </p:txBody>
      </p:sp>
    </p:spTree>
    <p:extLst>
      <p:ext uri="{BB962C8B-B14F-4D97-AF65-F5344CB8AC3E}">
        <p14:creationId xmlns:p14="http://schemas.microsoft.com/office/powerpoint/2010/main" val="164386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6001643"/>
          </a:xfrm>
          <a:prstGeom prst="rect">
            <a:avLst/>
          </a:prstGeom>
        </p:spPr>
        <p:txBody>
          <a:bodyPr wrap="square">
            <a:spAutoFit/>
          </a:bodyPr>
          <a:lstStyle/>
          <a:p>
            <a:pPr algn="just">
              <a:defRPr/>
            </a:pPr>
            <a:r>
              <a:rPr lang="en-US" sz="2400" b="1" dirty="0">
                <a:solidFill>
                  <a:srgbClr val="C00000"/>
                </a:solidFill>
                <a:latin typeface="Times New Roman" pitchFamily="18" charset="0"/>
                <a:cs typeface="Times New Roman" pitchFamily="18" charset="0"/>
              </a:rPr>
              <a:t>SPICE (Statistical Prediction of Intensity from a Consensus Ensemble) </a:t>
            </a:r>
            <a:r>
              <a:rPr lang="en-US" sz="2400" dirty="0">
                <a:solidFill>
                  <a:schemeClr val="tx1">
                    <a:lumMod val="95000"/>
                    <a:lumOff val="5000"/>
                  </a:schemeClr>
                </a:solidFill>
                <a:latin typeface="Times New Roman" pitchFamily="18" charset="0"/>
                <a:cs typeface="Times New Roman" pitchFamily="18" charset="0"/>
              </a:rPr>
              <a:t>has been developed as a </a:t>
            </a:r>
            <a:r>
              <a:rPr lang="en-US" sz="2400" dirty="0">
                <a:solidFill>
                  <a:srgbClr val="C00000"/>
                </a:solidFill>
                <a:latin typeface="Times New Roman" pitchFamily="18" charset="0"/>
                <a:cs typeface="Times New Roman" pitchFamily="18" charset="0"/>
              </a:rPr>
              <a:t>combination of </a:t>
            </a:r>
            <a:r>
              <a:rPr lang="en-US" sz="2400" dirty="0">
                <a:solidFill>
                  <a:schemeClr val="tx1">
                    <a:lumMod val="95000"/>
                    <a:lumOff val="5000"/>
                  </a:schemeClr>
                </a:solidFill>
                <a:latin typeface="Times New Roman" pitchFamily="18" charset="0"/>
                <a:cs typeface="Times New Roman" pitchFamily="18" charset="0"/>
              </a:rPr>
              <a:t>the official </a:t>
            </a:r>
            <a:r>
              <a:rPr lang="en-US" sz="2400" dirty="0">
                <a:solidFill>
                  <a:srgbClr val="C00000"/>
                </a:solidFill>
                <a:latin typeface="Times New Roman" pitchFamily="18" charset="0"/>
                <a:cs typeface="Times New Roman" pitchFamily="18" charset="0"/>
              </a:rPr>
              <a:t>SHIPS</a:t>
            </a:r>
            <a:r>
              <a:rPr lang="en-US" sz="2400" dirty="0">
                <a:solidFill>
                  <a:schemeClr val="tx1">
                    <a:lumMod val="95000"/>
                    <a:lumOff val="5000"/>
                  </a:schemeClr>
                </a:solidFill>
                <a:latin typeface="Times New Roman" pitchFamily="18" charset="0"/>
                <a:cs typeface="Times New Roman" pitchFamily="18" charset="0"/>
              </a:rPr>
              <a:t> and </a:t>
            </a:r>
            <a:r>
              <a:rPr lang="en-US" sz="2400" dirty="0">
                <a:solidFill>
                  <a:srgbClr val="C00000"/>
                </a:solidFill>
                <a:latin typeface="Times New Roman" pitchFamily="18" charset="0"/>
                <a:cs typeface="Times New Roman" pitchFamily="18" charset="0"/>
              </a:rPr>
              <a:t>LGEM (logistic growth equation model) </a:t>
            </a:r>
            <a:r>
              <a:rPr lang="en-US" sz="2400" dirty="0">
                <a:solidFill>
                  <a:schemeClr val="tx1">
                    <a:lumMod val="95000"/>
                    <a:lumOff val="5000"/>
                  </a:schemeClr>
                </a:solidFill>
                <a:latin typeface="Times New Roman" pitchFamily="18" charset="0"/>
                <a:cs typeface="Times New Roman" pitchFamily="18" charset="0"/>
              </a:rPr>
              <a:t>intensity guidance, as well as </a:t>
            </a:r>
            <a:r>
              <a:rPr lang="en-US" sz="2400" dirty="0">
                <a:latin typeface="Times New Roman" pitchFamily="18" charset="0"/>
                <a:cs typeface="Times New Roman" pitchFamily="18" charset="0"/>
              </a:rPr>
              <a:t>SHIPS</a:t>
            </a:r>
            <a:r>
              <a:rPr lang="en-US" sz="2400" dirty="0">
                <a:solidFill>
                  <a:schemeClr val="tx1">
                    <a:lumMod val="95000"/>
                    <a:lumOff val="5000"/>
                  </a:schemeClr>
                </a:solidFill>
                <a:latin typeface="Times New Roman" pitchFamily="18" charset="0"/>
                <a:cs typeface="Times New Roman" pitchFamily="18" charset="0"/>
              </a:rPr>
              <a:t> and LGEM runs based of the large-scale environments </a:t>
            </a:r>
            <a:r>
              <a:rPr lang="en-US" sz="2400" dirty="0">
                <a:latin typeface="Times New Roman" pitchFamily="18" charset="0"/>
                <a:cs typeface="Times New Roman" pitchFamily="18" charset="0"/>
              </a:rPr>
              <a:t> in the GFDL and HWRF regional models. The six total forecasts are combined into two </a:t>
            </a:r>
            <a:r>
              <a:rPr lang="en-US" sz="2400" dirty="0" err="1">
                <a:latin typeface="Times New Roman" pitchFamily="18" charset="0"/>
                <a:cs typeface="Times New Roman" pitchFamily="18" charset="0"/>
              </a:rPr>
              <a:t>unweighted</a:t>
            </a:r>
            <a:r>
              <a:rPr lang="en-US" sz="2400" dirty="0">
                <a:latin typeface="Times New Roman" pitchFamily="18" charset="0"/>
                <a:cs typeface="Times New Roman" pitchFamily="18" charset="0"/>
              </a:rPr>
              <a:t> consensuses: one from the three SHIPS forecasts and one from the three LGEM forecasts. The two </a:t>
            </a:r>
            <a:r>
              <a:rPr lang="en-US" sz="2400" dirty="0" err="1">
                <a:latin typeface="Times New Roman" pitchFamily="18" charset="0"/>
                <a:cs typeface="Times New Roman" pitchFamily="18" charset="0"/>
              </a:rPr>
              <a:t>unweighted</a:t>
            </a:r>
            <a:r>
              <a:rPr lang="en-US" sz="2400" dirty="0">
                <a:latin typeface="Times New Roman" pitchFamily="18" charset="0"/>
                <a:cs typeface="Times New Roman" pitchFamily="18" charset="0"/>
              </a:rPr>
              <a:t> consensuses are then combined into one weighted consensus, with the weights determined empirically from the </a:t>
            </a:r>
            <a:r>
              <a:rPr lang="en-US" sz="2400" dirty="0" smtClean="0">
                <a:solidFill>
                  <a:srgbClr val="FF0000"/>
                </a:solidFill>
                <a:latin typeface="Times New Roman" pitchFamily="18" charset="0"/>
                <a:cs typeface="Times New Roman" pitchFamily="18" charset="0"/>
              </a:rPr>
              <a:t>2010-2011 </a:t>
            </a:r>
            <a:r>
              <a:rPr lang="en-US" sz="2400" dirty="0">
                <a:solidFill>
                  <a:srgbClr val="FF0000"/>
                </a:solidFill>
                <a:latin typeface="Times New Roman" pitchFamily="18" charset="0"/>
                <a:cs typeface="Times New Roman" pitchFamily="18" charset="0"/>
              </a:rPr>
              <a:t>official SHIPS and LGEM</a:t>
            </a:r>
            <a:r>
              <a:rPr lang="en-US" sz="2400" dirty="0">
                <a:latin typeface="Times New Roman" pitchFamily="18" charset="0"/>
                <a:cs typeface="Times New Roman" pitchFamily="18" charset="0"/>
              </a:rPr>
              <a:t> sample. These weights favored the SHIPS consensus in the early time periods, shifting to the LGEM consensus being weighted more heavily after about 36 hours. Retrospective tests of SPICE over the </a:t>
            </a:r>
            <a:r>
              <a:rPr lang="en-US" sz="2400" dirty="0" smtClean="0">
                <a:latin typeface="Times New Roman" pitchFamily="18" charset="0"/>
                <a:cs typeface="Times New Roman" pitchFamily="18" charset="0"/>
              </a:rPr>
              <a:t>2010-2011 </a:t>
            </a:r>
            <a:r>
              <a:rPr lang="en-US" sz="2400" dirty="0">
                <a:latin typeface="Times New Roman" pitchFamily="18" charset="0"/>
                <a:cs typeface="Times New Roman" pitchFamily="18" charset="0"/>
              </a:rPr>
              <a:t>Atlantic hurricane seasons indicated that </a:t>
            </a:r>
            <a:r>
              <a:rPr lang="en-US" sz="2400" dirty="0">
                <a:solidFill>
                  <a:srgbClr val="FF0000"/>
                </a:solidFill>
                <a:latin typeface="Times New Roman" pitchFamily="18" charset="0"/>
                <a:cs typeface="Times New Roman" pitchFamily="18" charset="0"/>
              </a:rPr>
              <a:t>SPICE outperformed both SHIPS and LGEM</a:t>
            </a:r>
            <a:r>
              <a:rPr lang="en-US" sz="2400" dirty="0">
                <a:latin typeface="Times New Roman" pitchFamily="18" charset="0"/>
                <a:cs typeface="Times New Roman" pitchFamily="18" charset="0"/>
              </a:rPr>
              <a:t> at all lead times, and the improvements were statistically significant at almost all </a:t>
            </a:r>
            <a:r>
              <a:rPr lang="en-US" sz="2400" dirty="0" smtClean="0">
                <a:latin typeface="Times New Roman" pitchFamily="18" charset="0"/>
                <a:cs typeface="Times New Roman" pitchFamily="18" charset="0"/>
              </a:rPr>
              <a:t>times. </a:t>
            </a:r>
            <a:endParaRPr lang="en-US" sz="2400" b="1" dirty="0">
              <a:solidFill>
                <a:srgbClr val="C0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34758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13765"/>
            <a:ext cx="9448800" cy="7355860"/>
          </a:xfrm>
          <a:prstGeom prst="rect">
            <a:avLst/>
          </a:prstGeom>
        </p:spPr>
        <p:txBody>
          <a:bodyPr wrap="square">
            <a:spAutoFit/>
          </a:bodyPr>
          <a:lstStyle/>
          <a:p>
            <a:r>
              <a:rPr lang="en-US" sz="2800" dirty="0">
                <a:solidFill>
                  <a:srgbClr val="FF0000"/>
                </a:solidFill>
                <a:latin typeface="Tahoma" pitchFamily="34" charset="0"/>
                <a:cs typeface="Tahoma" pitchFamily="34" charset="0"/>
              </a:rPr>
              <a:t>DATA SETS USED FOR FSU DIAGNOSTICS: </a:t>
            </a:r>
          </a:p>
          <a:p>
            <a:endParaRPr lang="en-US" dirty="0">
              <a:latin typeface="Tahoma" pitchFamily="34" charset="0"/>
              <a:cs typeface="Tahoma" pitchFamily="34" charset="0"/>
            </a:endParaRPr>
          </a:p>
          <a:p>
            <a:r>
              <a:rPr lang="en-US" sz="2400" dirty="0">
                <a:latin typeface="Tahoma" pitchFamily="34" charset="0"/>
                <a:cs typeface="Tahoma" pitchFamily="34" charset="0"/>
              </a:rPr>
              <a:t>The data sets we used for the extended SHIPS were based on a reanalysis that was provided to us by the HWRF group. It carried the following steps: 	</a:t>
            </a:r>
            <a:endParaRPr lang="en-US" sz="2400" dirty="0" smtClean="0">
              <a:latin typeface="Tahoma" pitchFamily="34" charset="0"/>
              <a:cs typeface="Tahoma" pitchFamily="34" charset="0"/>
            </a:endParaRPr>
          </a:p>
          <a:p>
            <a:endParaRPr lang="en-US" sz="2400" dirty="0">
              <a:latin typeface="Tahoma" pitchFamily="34" charset="0"/>
              <a:cs typeface="Tahoma" pitchFamily="34" charset="0"/>
            </a:endParaRPr>
          </a:p>
          <a:p>
            <a:pPr marL="457200" indent="-457200">
              <a:buAutoNum type="arabicPeriod"/>
            </a:pPr>
            <a:r>
              <a:rPr lang="en-US" sz="2400" dirty="0" smtClean="0">
                <a:solidFill>
                  <a:srgbClr val="FF0000"/>
                </a:solidFill>
                <a:latin typeface="Tahoma" pitchFamily="34" charset="0"/>
                <a:cs typeface="Tahoma" pitchFamily="34" charset="0"/>
              </a:rPr>
              <a:t>Start </a:t>
            </a:r>
            <a:r>
              <a:rPr lang="en-US" sz="2400" dirty="0">
                <a:solidFill>
                  <a:srgbClr val="FF0000"/>
                </a:solidFill>
                <a:latin typeface="Tahoma" pitchFamily="34" charset="0"/>
                <a:cs typeface="Tahoma" pitchFamily="34" charset="0"/>
              </a:rPr>
              <a:t>with GFS analysis at </a:t>
            </a:r>
            <a:r>
              <a:rPr lang="en-US" sz="2400" dirty="0" smtClean="0">
                <a:solidFill>
                  <a:srgbClr val="FF0000"/>
                </a:solidFill>
                <a:latin typeface="Tahoma" pitchFamily="34" charset="0"/>
                <a:cs typeface="Tahoma" pitchFamily="34" charset="0"/>
              </a:rPr>
              <a:t>T382L64 </a:t>
            </a:r>
            <a:r>
              <a:rPr lang="en-US" sz="2400" dirty="0">
                <a:solidFill>
                  <a:srgbClr val="FF0000"/>
                </a:solidFill>
                <a:latin typeface="Tahoma" pitchFamily="34" charset="0"/>
                <a:cs typeface="Tahoma" pitchFamily="34" charset="0"/>
              </a:rPr>
              <a:t>, transform </a:t>
            </a:r>
            <a:r>
              <a:rPr lang="en-US" sz="2400" dirty="0" smtClean="0">
                <a:solidFill>
                  <a:srgbClr val="FF0000"/>
                </a:solidFill>
                <a:latin typeface="Tahoma" pitchFamily="34" charset="0"/>
                <a:cs typeface="Tahoma" pitchFamily="34" charset="0"/>
              </a:rPr>
              <a:t>grid separation</a:t>
            </a:r>
          </a:p>
          <a:p>
            <a:r>
              <a:rPr lang="en-US" sz="2400" dirty="0">
                <a:solidFill>
                  <a:srgbClr val="FF0000"/>
                </a:solidFill>
                <a:latin typeface="Tahoma" pitchFamily="34" charset="0"/>
                <a:cs typeface="Tahoma" pitchFamily="34" charset="0"/>
              </a:rPr>
              <a:t> </a:t>
            </a:r>
            <a:r>
              <a:rPr lang="en-US" sz="2400" dirty="0" smtClean="0">
                <a:solidFill>
                  <a:srgbClr val="FF0000"/>
                </a:solidFill>
                <a:latin typeface="Tahoma" pitchFamily="34" charset="0"/>
                <a:cs typeface="Tahoma" pitchFamily="34" charset="0"/>
              </a:rPr>
              <a:t>    roughly </a:t>
            </a:r>
            <a:r>
              <a:rPr lang="en-US" sz="2400" dirty="0">
                <a:solidFill>
                  <a:srgbClr val="FF0000"/>
                </a:solidFill>
                <a:latin typeface="Tahoma" pitchFamily="34" charset="0"/>
                <a:cs typeface="Tahoma" pitchFamily="34" charset="0"/>
              </a:rPr>
              <a:t>35 km </a:t>
            </a:r>
          </a:p>
          <a:p>
            <a:r>
              <a:rPr lang="en-US" sz="2400" dirty="0">
                <a:latin typeface="Tahoma" pitchFamily="34" charset="0"/>
                <a:cs typeface="Tahoma" pitchFamily="34" charset="0"/>
              </a:rPr>
              <a:t>	</a:t>
            </a:r>
          </a:p>
          <a:p>
            <a:r>
              <a:rPr lang="en-US" sz="2400" dirty="0" smtClean="0">
                <a:latin typeface="Tahoma" pitchFamily="34" charset="0"/>
                <a:cs typeface="Tahoma" pitchFamily="34" charset="0"/>
              </a:rPr>
              <a:t>2</a:t>
            </a:r>
            <a:r>
              <a:rPr lang="en-US" sz="2400" dirty="0">
                <a:latin typeface="Tahoma" pitchFamily="34" charset="0"/>
                <a:cs typeface="Tahoma" pitchFamily="34" charset="0"/>
              </a:rPr>
              <a:t>. Remove vortex from GFS using GFDL </a:t>
            </a:r>
            <a:r>
              <a:rPr lang="en-US" sz="2400" dirty="0" smtClean="0">
                <a:latin typeface="Tahoma" pitchFamily="34" charset="0"/>
                <a:cs typeface="Tahoma" pitchFamily="34" charset="0"/>
              </a:rPr>
              <a:t>method, </a:t>
            </a:r>
            <a:r>
              <a:rPr lang="en-US" sz="2400" dirty="0" err="1" smtClean="0">
                <a:latin typeface="Tahoma" pitchFamily="34" charset="0"/>
                <a:cs typeface="Tahoma" pitchFamily="34" charset="0"/>
              </a:rPr>
              <a:t>Kurihara</a:t>
            </a:r>
            <a:r>
              <a:rPr lang="en-US" sz="2400" dirty="0" smtClean="0">
                <a:latin typeface="Tahoma" pitchFamily="34" charset="0"/>
                <a:cs typeface="Tahoma" pitchFamily="34" charset="0"/>
              </a:rPr>
              <a:t> </a:t>
            </a:r>
            <a:r>
              <a:rPr lang="en-US" sz="2400" dirty="0">
                <a:latin typeface="Tahoma" pitchFamily="34" charset="0"/>
                <a:cs typeface="Tahoma" pitchFamily="34" charset="0"/>
              </a:rPr>
              <a:t>et al </a:t>
            </a:r>
          </a:p>
          <a:p>
            <a:r>
              <a:rPr lang="en-US" sz="2400" dirty="0">
                <a:latin typeface="Tahoma" pitchFamily="34" charset="0"/>
                <a:cs typeface="Tahoma" pitchFamily="34" charset="0"/>
              </a:rPr>
              <a:t>	</a:t>
            </a:r>
          </a:p>
          <a:p>
            <a:r>
              <a:rPr lang="en-US" sz="2400" dirty="0" smtClean="0">
                <a:latin typeface="Tahoma" pitchFamily="34" charset="0"/>
                <a:cs typeface="Tahoma" pitchFamily="34" charset="0"/>
              </a:rPr>
              <a:t>3</a:t>
            </a:r>
            <a:r>
              <a:rPr lang="en-US" sz="2400" dirty="0">
                <a:latin typeface="Tahoma" pitchFamily="34" charset="0"/>
                <a:cs typeface="Tahoma" pitchFamily="34" charset="0"/>
              </a:rPr>
              <a:t>. </a:t>
            </a:r>
            <a:r>
              <a:rPr lang="en-US" sz="2400" dirty="0">
                <a:solidFill>
                  <a:srgbClr val="FF0000"/>
                </a:solidFill>
                <a:latin typeface="Tahoma" pitchFamily="34" charset="0"/>
                <a:cs typeface="Tahoma" pitchFamily="34" charset="0"/>
              </a:rPr>
              <a:t>Use HWRF's 12 hour forecast as a first guess to </a:t>
            </a:r>
            <a:r>
              <a:rPr lang="en-US" sz="2400" dirty="0" smtClean="0">
                <a:solidFill>
                  <a:srgbClr val="FF0000"/>
                </a:solidFill>
                <a:latin typeface="Tahoma" pitchFamily="34" charset="0"/>
                <a:cs typeface="Tahoma" pitchFamily="34" charset="0"/>
              </a:rPr>
              <a:t>redefine </a:t>
            </a:r>
          </a:p>
          <a:p>
            <a:r>
              <a:rPr lang="en-US" sz="2400" dirty="0">
                <a:solidFill>
                  <a:srgbClr val="FF0000"/>
                </a:solidFill>
                <a:latin typeface="Tahoma" pitchFamily="34" charset="0"/>
                <a:cs typeface="Tahoma" pitchFamily="34" charset="0"/>
              </a:rPr>
              <a:t> </a:t>
            </a:r>
            <a:r>
              <a:rPr lang="en-US" sz="2400" dirty="0" smtClean="0">
                <a:solidFill>
                  <a:srgbClr val="FF0000"/>
                </a:solidFill>
                <a:latin typeface="Tahoma" pitchFamily="34" charset="0"/>
                <a:cs typeface="Tahoma" pitchFamily="34" charset="0"/>
              </a:rPr>
              <a:t>   a new initial </a:t>
            </a:r>
            <a:r>
              <a:rPr lang="en-US" sz="2400" dirty="0">
                <a:solidFill>
                  <a:srgbClr val="FF0000"/>
                </a:solidFill>
                <a:latin typeface="Tahoma" pitchFamily="34" charset="0"/>
                <a:cs typeface="Tahoma" pitchFamily="34" charset="0"/>
              </a:rPr>
              <a:t>vortex </a:t>
            </a:r>
          </a:p>
          <a:p>
            <a:r>
              <a:rPr lang="en-US" sz="2400" dirty="0">
                <a:latin typeface="Tahoma" pitchFamily="34" charset="0"/>
                <a:cs typeface="Tahoma" pitchFamily="34" charset="0"/>
              </a:rPr>
              <a:t>	</a:t>
            </a:r>
          </a:p>
          <a:p>
            <a:r>
              <a:rPr lang="en-US" sz="2400" dirty="0" smtClean="0">
                <a:latin typeface="Tahoma" pitchFamily="34" charset="0"/>
                <a:cs typeface="Tahoma" pitchFamily="34" charset="0"/>
              </a:rPr>
              <a:t>4</a:t>
            </a:r>
            <a:r>
              <a:rPr lang="en-US" sz="2400" dirty="0">
                <a:latin typeface="Tahoma" pitchFamily="34" charset="0"/>
                <a:cs typeface="Tahoma" pitchFamily="34" charset="0"/>
              </a:rPr>
              <a:t>. Use above within GFS to re-assimilate that </a:t>
            </a:r>
            <a:r>
              <a:rPr lang="en-US" sz="2400" dirty="0" smtClean="0">
                <a:latin typeface="Tahoma" pitchFamily="34" charset="0"/>
                <a:cs typeface="Tahoma" pitchFamily="34" charset="0"/>
              </a:rPr>
              <a:t>vortex along </a:t>
            </a:r>
            <a:r>
              <a:rPr lang="en-US" sz="2400" dirty="0">
                <a:latin typeface="Tahoma" pitchFamily="34" charset="0"/>
                <a:cs typeface="Tahoma" pitchFamily="34" charset="0"/>
              </a:rPr>
              <a:t>with </a:t>
            </a:r>
            <a:endParaRPr lang="en-US" sz="2400" dirty="0" smtClean="0">
              <a:latin typeface="Tahoma" pitchFamily="34" charset="0"/>
              <a:cs typeface="Tahoma" pitchFamily="34" charset="0"/>
            </a:endParaRPr>
          </a:p>
          <a:p>
            <a:r>
              <a:rPr lang="en-US" sz="2400" dirty="0">
                <a:latin typeface="Tahoma" pitchFamily="34" charset="0"/>
                <a:cs typeface="Tahoma" pitchFamily="34" charset="0"/>
              </a:rPr>
              <a:t> </a:t>
            </a:r>
            <a:r>
              <a:rPr lang="en-US" sz="2400" dirty="0" smtClean="0">
                <a:latin typeface="Tahoma" pitchFamily="34" charset="0"/>
                <a:cs typeface="Tahoma" pitchFamily="34" charset="0"/>
              </a:rPr>
              <a:t>   the </a:t>
            </a:r>
            <a:r>
              <a:rPr lang="en-US" sz="2400" dirty="0" err="1">
                <a:latin typeface="Tahoma" pitchFamily="34" charset="0"/>
                <a:cs typeface="Tahoma" pitchFamily="34" charset="0"/>
              </a:rPr>
              <a:t>dropwindsonde</a:t>
            </a:r>
            <a:r>
              <a:rPr lang="en-US" sz="2400" dirty="0">
                <a:latin typeface="Tahoma" pitchFamily="34" charset="0"/>
                <a:cs typeface="Tahoma" pitchFamily="34" charset="0"/>
              </a:rPr>
              <a:t> data sets. </a:t>
            </a:r>
          </a:p>
          <a:p>
            <a:endParaRPr lang="en-US" dirty="0">
              <a:latin typeface="Tahoma" pitchFamily="34" charset="0"/>
              <a:cs typeface="Tahoma" pitchFamily="34" charset="0"/>
            </a:endParaRPr>
          </a:p>
          <a:p>
            <a:endParaRPr lang="en-US" dirty="0">
              <a:latin typeface="Tahoma" pitchFamily="34" charset="0"/>
              <a:cs typeface="Tahoma" pitchFamily="34" charset="0"/>
            </a:endParaRPr>
          </a:p>
          <a:p>
            <a:endParaRPr lang="en-US" dirty="0">
              <a:latin typeface="Tahoma" pitchFamily="34" charset="0"/>
              <a:cs typeface="Tahoma" pitchFamily="34" charset="0"/>
            </a:endParaRPr>
          </a:p>
          <a:p>
            <a:endParaRPr lang="en-US" dirty="0">
              <a:latin typeface="Tahoma" pitchFamily="34" charset="0"/>
              <a:cs typeface="Tahoma" pitchFamily="34" charset="0"/>
            </a:endParaRPr>
          </a:p>
          <a:p>
            <a:r>
              <a:rPr lang="en-US" dirty="0">
                <a:latin typeface="Tahoma" pitchFamily="34" charset="0"/>
                <a:cs typeface="Tahoma" pitchFamily="34" charset="0"/>
              </a:rPr>
              <a: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594397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1054</TotalTime>
  <Words>1110</Words>
  <Application>Microsoft Office PowerPoint</Application>
  <PresentationFormat>On-screen Show (4:3)</PresentationFormat>
  <Paragraphs>227</Paragraphs>
  <Slides>55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Equity</vt:lpstr>
      <vt:lpstr>Equation</vt:lpstr>
      <vt:lpstr>PowerPoint Presentation</vt:lpstr>
      <vt:lpstr>ABSTRACT </vt:lpstr>
      <vt:lpstr>SHIPS</vt:lpstr>
      <vt:lpstr>SHIPS Predictors</vt:lpstr>
      <vt:lpstr>SHIPS Predictors cont…</vt:lpstr>
      <vt:lpstr>SHIPS Predictors cont…</vt:lpstr>
      <vt:lpstr>SHIPS Forecast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dc:creator>
  <cp:lastModifiedBy>Amit bhardwaj</cp:lastModifiedBy>
  <cp:revision>91</cp:revision>
  <dcterms:created xsi:type="dcterms:W3CDTF">2006-08-16T00:00:00Z</dcterms:created>
  <dcterms:modified xsi:type="dcterms:W3CDTF">2013-03-06T22:43:59Z</dcterms:modified>
</cp:coreProperties>
</file>